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63" r:id="rId4"/>
    <p:sldId id="282" r:id="rId5"/>
    <p:sldId id="299" r:id="rId6"/>
    <p:sldId id="286" r:id="rId7"/>
    <p:sldId id="287" r:id="rId8"/>
    <p:sldId id="288" r:id="rId9"/>
    <p:sldId id="289" r:id="rId10"/>
    <p:sldId id="301" r:id="rId11"/>
    <p:sldId id="292" r:id="rId12"/>
    <p:sldId id="302" r:id="rId13"/>
    <p:sldId id="303" r:id="rId14"/>
    <p:sldId id="304" r:id="rId15"/>
    <p:sldId id="305" r:id="rId16"/>
    <p:sldId id="306" r:id="rId17"/>
    <p:sldId id="307" r:id="rId18"/>
    <p:sldId id="294" r:id="rId19"/>
    <p:sldId id="295" r:id="rId20"/>
    <p:sldId id="296" r:id="rId21"/>
    <p:sldId id="297" r:id="rId22"/>
    <p:sldId id="291"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31" d="100"/>
          <a:sy n="131" d="100"/>
        </p:scale>
        <p:origin x="416" y="184"/>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DC353-A88A-4545-B090-376F85E5046B}" type="doc">
      <dgm:prSet loTypeId="urn:microsoft.com/office/officeart/2005/8/layout/cycle1" loCatId="cycle" qsTypeId="urn:microsoft.com/office/officeart/2005/8/quickstyle/3d1" qsCatId="3D" csTypeId="urn:microsoft.com/office/officeart/2005/8/colors/accent1_2" csCatId="accent1" phldr="1"/>
      <dgm:spPr>
        <a:scene3d>
          <a:camera prst="orthographicFront">
            <a:rot lat="0" lon="0" rev="0"/>
          </a:camera>
          <a:lightRig rig="threePt" dir="t"/>
        </a:scene3d>
      </dgm:spPr>
      <dgm:t>
        <a:bodyPr/>
        <a:lstStyle/>
        <a:p>
          <a:endParaRPr lang="en-US"/>
        </a:p>
      </dgm:t>
    </dgm:pt>
    <dgm:pt modelId="{0C12072E-6ADB-433A-AEAF-61379D607655}">
      <dgm:prSet phldrT="[Text]" custT="1"/>
      <dgm:spPr>
        <a:xfrm>
          <a:off x="929922" y="28626"/>
          <a:ext cx="454325" cy="454325"/>
        </a:xfrm>
        <a:noFill/>
        <a:ln>
          <a:noFill/>
        </a:ln>
        <a:effectLst/>
        <a:scene3d>
          <a:camera prst="orthographicFront">
            <a:rot lat="0" lon="0" rev="0"/>
          </a:camera>
          <a:lightRig rig="threePt" dir="t"/>
        </a:scene3d>
      </dgm:spPr>
      <dgm:t>
        <a:bodyPr/>
        <a:lstStyle/>
        <a:p>
          <a:r>
            <a:rPr lang="en-US" sz="1400" dirty="0">
              <a:solidFill>
                <a:sysClr val="windowText" lastClr="000000">
                  <a:hueOff val="0"/>
                  <a:satOff val="0"/>
                  <a:lumOff val="0"/>
                  <a:alphaOff val="0"/>
                </a:sysClr>
              </a:solidFill>
              <a:latin typeface="Calibri"/>
              <a:ea typeface="+mn-ea"/>
              <a:cs typeface="+mn-cs"/>
            </a:rPr>
            <a:t>Plan</a:t>
          </a:r>
        </a:p>
      </dgm:t>
    </dgm:pt>
    <dgm:pt modelId="{548B5171-3C4C-4A68-9BA6-8836D5D7815D}" type="parTrans" cxnId="{5B12E2EF-F9A4-4A68-BA57-18452FB30651}">
      <dgm:prSet/>
      <dgm:spPr/>
      <dgm:t>
        <a:bodyPr/>
        <a:lstStyle/>
        <a:p>
          <a:endParaRPr lang="en-US"/>
        </a:p>
      </dgm:t>
    </dgm:pt>
    <dgm:pt modelId="{3BCD540C-294B-49E5-93E0-CC8E6B5A07CB}" type="sibTrans" cxnId="{5B12E2EF-F9A4-4A68-BA57-18452FB30651}">
      <dgm:prSet/>
      <dgm:spPr>
        <a:xfrm>
          <a:off x="130284" y="109"/>
          <a:ext cx="1282481" cy="1282481"/>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plastic">
          <a:bevelT w="120900" h="88900"/>
          <a:bevelB w="88900" h="31750" prst="angle"/>
        </a:sp3d>
      </dgm:spPr>
      <dgm:t>
        <a:bodyPr/>
        <a:lstStyle/>
        <a:p>
          <a:endParaRPr lang="en-US" dirty="0"/>
        </a:p>
      </dgm:t>
    </dgm:pt>
    <dgm:pt modelId="{D6A0BB51-6725-4AF3-85DF-1F7ED93A1161}">
      <dgm:prSet phldrT="[Text]" custT="1"/>
      <dgm:spPr>
        <a:xfrm>
          <a:off x="158801" y="799747"/>
          <a:ext cx="454325" cy="454325"/>
        </a:xfrm>
        <a:noFill/>
        <a:ln>
          <a:noFill/>
        </a:ln>
        <a:effectLst/>
        <a:scene3d>
          <a:camera prst="orthographicFront">
            <a:rot lat="0" lon="0" rev="0"/>
          </a:camera>
          <a:lightRig rig="threePt" dir="t"/>
        </a:scene3d>
      </dgm:spPr>
      <dgm:t>
        <a:bodyPr/>
        <a:lstStyle/>
        <a:p>
          <a:r>
            <a:rPr lang="en-US" sz="1400" dirty="0">
              <a:solidFill>
                <a:sysClr val="windowText" lastClr="000000">
                  <a:hueOff val="0"/>
                  <a:satOff val="0"/>
                  <a:lumOff val="0"/>
                  <a:alphaOff val="0"/>
                </a:sysClr>
              </a:solidFill>
              <a:latin typeface="Calibri"/>
              <a:ea typeface="+mn-ea"/>
              <a:cs typeface="+mn-cs"/>
            </a:rPr>
            <a:t>Study</a:t>
          </a:r>
        </a:p>
      </dgm:t>
    </dgm:pt>
    <dgm:pt modelId="{99796B9D-4A8B-4964-8CCB-36BA7A492B3E}" type="parTrans" cxnId="{C54709F1-0A4B-412D-A515-BCA084435439}">
      <dgm:prSet/>
      <dgm:spPr/>
      <dgm:t>
        <a:bodyPr/>
        <a:lstStyle/>
        <a:p>
          <a:endParaRPr lang="en-US"/>
        </a:p>
      </dgm:t>
    </dgm:pt>
    <dgm:pt modelId="{8A80941D-6724-4593-BE4C-AAFA9CE80BFB}" type="sibTrans" cxnId="{C54709F1-0A4B-412D-A515-BCA084435439}">
      <dgm:prSet/>
      <dgm:spPr>
        <a:xfrm>
          <a:off x="130284" y="109"/>
          <a:ext cx="1282481" cy="1282481"/>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plastic">
          <a:bevelT w="120900" h="88900"/>
          <a:bevelB w="88900" h="31750" prst="angle"/>
        </a:sp3d>
      </dgm:spPr>
      <dgm:t>
        <a:bodyPr/>
        <a:lstStyle/>
        <a:p>
          <a:endParaRPr lang="en-US" dirty="0"/>
        </a:p>
      </dgm:t>
    </dgm:pt>
    <dgm:pt modelId="{177AD88A-5F01-4E34-9649-7B1C30B7D36F}">
      <dgm:prSet phldrT="[Text]" custT="1"/>
      <dgm:spPr>
        <a:xfrm>
          <a:off x="158801" y="28626"/>
          <a:ext cx="454325" cy="454325"/>
        </a:xfrm>
        <a:noFill/>
        <a:ln>
          <a:noFill/>
        </a:ln>
        <a:effectLst/>
        <a:scene3d>
          <a:camera prst="orthographicFront">
            <a:rot lat="0" lon="0" rev="0"/>
          </a:camera>
          <a:lightRig rig="threePt" dir="t"/>
        </a:scene3d>
      </dgm:spPr>
      <dgm:t>
        <a:bodyPr/>
        <a:lstStyle/>
        <a:p>
          <a:r>
            <a:rPr lang="en-US" sz="1600" dirty="0">
              <a:solidFill>
                <a:sysClr val="windowText" lastClr="000000">
                  <a:hueOff val="0"/>
                  <a:satOff val="0"/>
                  <a:lumOff val="0"/>
                  <a:alphaOff val="0"/>
                </a:sysClr>
              </a:solidFill>
              <a:latin typeface="Calibri"/>
              <a:ea typeface="+mn-ea"/>
              <a:cs typeface="+mn-cs"/>
            </a:rPr>
            <a:t>Act</a:t>
          </a:r>
        </a:p>
      </dgm:t>
    </dgm:pt>
    <dgm:pt modelId="{EDA836CA-292C-4F01-9B6F-B05F715797E2}" type="parTrans" cxnId="{68CCD8FC-7C99-443E-B1E4-7036E2BFEF2F}">
      <dgm:prSet/>
      <dgm:spPr/>
      <dgm:t>
        <a:bodyPr/>
        <a:lstStyle/>
        <a:p>
          <a:endParaRPr lang="en-US"/>
        </a:p>
      </dgm:t>
    </dgm:pt>
    <dgm:pt modelId="{4DC33155-DF51-45A7-898C-C336588996F3}" type="sibTrans" cxnId="{68CCD8FC-7C99-443E-B1E4-7036E2BFEF2F}">
      <dgm:prSet/>
      <dgm:spPr>
        <a:xfrm>
          <a:off x="130284" y="109"/>
          <a:ext cx="1282481" cy="1282481"/>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plastic">
          <a:bevelT w="120900" h="88900"/>
          <a:bevelB w="88900" h="31750" prst="angle"/>
        </a:sp3d>
      </dgm:spPr>
      <dgm:t>
        <a:bodyPr/>
        <a:lstStyle/>
        <a:p>
          <a:endParaRPr lang="en-US" dirty="0"/>
        </a:p>
      </dgm:t>
    </dgm:pt>
    <dgm:pt modelId="{8D82DB9F-B091-4090-BA93-5A2B162665CC}">
      <dgm:prSet phldrT="[Text]" custT="1"/>
      <dgm:spPr>
        <a:xfrm>
          <a:off x="929922" y="799747"/>
          <a:ext cx="454325" cy="454325"/>
        </a:xfrm>
        <a:noFill/>
        <a:ln>
          <a:noFill/>
        </a:ln>
        <a:effectLst/>
        <a:scene3d>
          <a:camera prst="orthographicFront">
            <a:rot lat="0" lon="0" rev="0"/>
          </a:camera>
          <a:lightRig rig="threePt" dir="t"/>
        </a:scene3d>
      </dgm:spPr>
      <dgm:t>
        <a:bodyPr/>
        <a:lstStyle/>
        <a:p>
          <a:r>
            <a:rPr lang="en-US" sz="1400" dirty="0">
              <a:solidFill>
                <a:sysClr val="windowText" lastClr="000000">
                  <a:hueOff val="0"/>
                  <a:satOff val="0"/>
                  <a:lumOff val="0"/>
                  <a:alphaOff val="0"/>
                </a:sysClr>
              </a:solidFill>
              <a:latin typeface="Calibri"/>
              <a:ea typeface="+mn-ea"/>
              <a:cs typeface="+mn-cs"/>
            </a:rPr>
            <a:t>Do</a:t>
          </a:r>
        </a:p>
      </dgm:t>
    </dgm:pt>
    <dgm:pt modelId="{A2E19701-3C8E-4DFC-BD39-9378E84CA1E6}" type="parTrans" cxnId="{DF381EDB-D05B-4CC4-84FB-DBE84E68AFFF}">
      <dgm:prSet/>
      <dgm:spPr/>
      <dgm:t>
        <a:bodyPr/>
        <a:lstStyle/>
        <a:p>
          <a:endParaRPr lang="en-US"/>
        </a:p>
      </dgm:t>
    </dgm:pt>
    <dgm:pt modelId="{6D53E196-174D-4AEB-92FB-F0CCF1EC2BD9}" type="sibTrans" cxnId="{DF381EDB-D05B-4CC4-84FB-DBE84E68AFFF}">
      <dgm:prSet/>
      <dgm:spPr>
        <a:xfrm>
          <a:off x="130284" y="109"/>
          <a:ext cx="1282481" cy="1282481"/>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plastic">
          <a:bevelT w="120900" h="88900"/>
          <a:bevelB w="88900" h="31750" prst="angle"/>
        </a:sp3d>
      </dgm:spPr>
      <dgm:t>
        <a:bodyPr/>
        <a:lstStyle/>
        <a:p>
          <a:endParaRPr lang="en-US" dirty="0"/>
        </a:p>
      </dgm:t>
    </dgm:pt>
    <dgm:pt modelId="{EE28BAB0-CC10-44E1-B63D-D083BA262904}" type="pres">
      <dgm:prSet presAssocID="{847DC353-A88A-4545-B090-376F85E5046B}" presName="cycle" presStyleCnt="0">
        <dgm:presLayoutVars>
          <dgm:dir/>
          <dgm:resizeHandles val="exact"/>
        </dgm:presLayoutVars>
      </dgm:prSet>
      <dgm:spPr/>
      <dgm:t>
        <a:bodyPr/>
        <a:lstStyle/>
        <a:p>
          <a:endParaRPr lang="en-US"/>
        </a:p>
      </dgm:t>
    </dgm:pt>
    <dgm:pt modelId="{7F5EDE68-91BB-4B9A-9FE0-44E2EFA0CA1E}" type="pres">
      <dgm:prSet presAssocID="{0C12072E-6ADB-433A-AEAF-61379D607655}" presName="dummy" presStyleCnt="0"/>
      <dgm:spPr/>
    </dgm:pt>
    <dgm:pt modelId="{EAFD1852-70DC-454E-B05D-5F5D4F6B4386}" type="pres">
      <dgm:prSet presAssocID="{0C12072E-6ADB-433A-AEAF-61379D607655}" presName="node" presStyleLbl="revTx" presStyleIdx="0" presStyleCnt="4" custScaleX="200675" custScaleY="75685">
        <dgm:presLayoutVars>
          <dgm:bulletEnabled val="1"/>
        </dgm:presLayoutVars>
      </dgm:prSet>
      <dgm:spPr>
        <a:prstGeom prst="rect">
          <a:avLst/>
        </a:prstGeom>
      </dgm:spPr>
      <dgm:t>
        <a:bodyPr/>
        <a:lstStyle/>
        <a:p>
          <a:endParaRPr lang="en-US"/>
        </a:p>
      </dgm:t>
    </dgm:pt>
    <dgm:pt modelId="{59D632E1-D7CE-4751-BCB6-F7DCC56E1AEF}" type="pres">
      <dgm:prSet presAssocID="{3BCD540C-294B-49E5-93E0-CC8E6B5A07CB}" presName="sibTrans" presStyleLbl="node1" presStyleIdx="0" presStyleCnt="4"/>
      <dgm:spPr>
        <a:prstGeom prst="circularArrow">
          <a:avLst>
            <a:gd name="adj1" fmla="val 6908"/>
            <a:gd name="adj2" fmla="val 465822"/>
            <a:gd name="adj3" fmla="val 547439"/>
            <a:gd name="adj4" fmla="val 20586740"/>
            <a:gd name="adj5" fmla="val 8059"/>
          </a:avLst>
        </a:prstGeom>
      </dgm:spPr>
      <dgm:t>
        <a:bodyPr/>
        <a:lstStyle/>
        <a:p>
          <a:endParaRPr lang="en-US"/>
        </a:p>
      </dgm:t>
    </dgm:pt>
    <dgm:pt modelId="{52ED1AC7-9A55-4342-AFF1-8A80E42EC3D9}" type="pres">
      <dgm:prSet presAssocID="{8D82DB9F-B091-4090-BA93-5A2B162665CC}" presName="dummy" presStyleCnt="0"/>
      <dgm:spPr/>
    </dgm:pt>
    <dgm:pt modelId="{5003CB47-B7BF-4CB7-A3C8-17699AD1CB13}" type="pres">
      <dgm:prSet presAssocID="{8D82DB9F-B091-4090-BA93-5A2B162665CC}" presName="node" presStyleLbl="revTx" presStyleIdx="1" presStyleCnt="4">
        <dgm:presLayoutVars>
          <dgm:bulletEnabled val="1"/>
        </dgm:presLayoutVars>
      </dgm:prSet>
      <dgm:spPr>
        <a:prstGeom prst="rect">
          <a:avLst/>
        </a:prstGeom>
      </dgm:spPr>
      <dgm:t>
        <a:bodyPr/>
        <a:lstStyle/>
        <a:p>
          <a:endParaRPr lang="en-US"/>
        </a:p>
      </dgm:t>
    </dgm:pt>
    <dgm:pt modelId="{E06D159F-E2B5-49A9-A5EF-558D3361630C}" type="pres">
      <dgm:prSet presAssocID="{6D53E196-174D-4AEB-92FB-F0CCF1EC2BD9}" presName="sibTrans" presStyleLbl="node1" presStyleIdx="1" presStyleCnt="4"/>
      <dgm:spPr>
        <a:prstGeom prst="circularArrow">
          <a:avLst>
            <a:gd name="adj1" fmla="val 6908"/>
            <a:gd name="adj2" fmla="val 465822"/>
            <a:gd name="adj3" fmla="val 5947439"/>
            <a:gd name="adj4" fmla="val 4386740"/>
            <a:gd name="adj5" fmla="val 8059"/>
          </a:avLst>
        </a:prstGeom>
      </dgm:spPr>
      <dgm:t>
        <a:bodyPr/>
        <a:lstStyle/>
        <a:p>
          <a:endParaRPr lang="en-US"/>
        </a:p>
      </dgm:t>
    </dgm:pt>
    <dgm:pt modelId="{603AB453-939A-4BDB-A273-E2255FD6A5A1}" type="pres">
      <dgm:prSet presAssocID="{D6A0BB51-6725-4AF3-85DF-1F7ED93A1161}" presName="dummy" presStyleCnt="0"/>
      <dgm:spPr/>
    </dgm:pt>
    <dgm:pt modelId="{C81BD112-3A48-40F1-82EA-17572A77DAB4}" type="pres">
      <dgm:prSet presAssocID="{D6A0BB51-6725-4AF3-85DF-1F7ED93A1161}" presName="node" presStyleLbl="revTx" presStyleIdx="2" presStyleCnt="4" custScaleX="168256">
        <dgm:presLayoutVars>
          <dgm:bulletEnabled val="1"/>
        </dgm:presLayoutVars>
      </dgm:prSet>
      <dgm:spPr>
        <a:prstGeom prst="rect">
          <a:avLst/>
        </a:prstGeom>
      </dgm:spPr>
      <dgm:t>
        <a:bodyPr/>
        <a:lstStyle/>
        <a:p>
          <a:endParaRPr lang="en-US"/>
        </a:p>
      </dgm:t>
    </dgm:pt>
    <dgm:pt modelId="{21EA8D49-8ABE-4330-9C8F-409979FBCD1F}" type="pres">
      <dgm:prSet presAssocID="{8A80941D-6724-4593-BE4C-AAFA9CE80BFB}" presName="sibTrans" presStyleLbl="node1" presStyleIdx="2" presStyleCnt="4"/>
      <dgm:spPr>
        <a:prstGeom prst="circularArrow">
          <a:avLst>
            <a:gd name="adj1" fmla="val 6908"/>
            <a:gd name="adj2" fmla="val 465822"/>
            <a:gd name="adj3" fmla="val 11347439"/>
            <a:gd name="adj4" fmla="val 9786740"/>
            <a:gd name="adj5" fmla="val 8059"/>
          </a:avLst>
        </a:prstGeom>
      </dgm:spPr>
      <dgm:t>
        <a:bodyPr/>
        <a:lstStyle/>
        <a:p>
          <a:endParaRPr lang="en-US"/>
        </a:p>
      </dgm:t>
    </dgm:pt>
    <dgm:pt modelId="{FB6551C0-74FF-4330-A90D-8D7639553B6F}" type="pres">
      <dgm:prSet presAssocID="{177AD88A-5F01-4E34-9649-7B1C30B7D36F}" presName="dummy" presStyleCnt="0"/>
      <dgm:spPr/>
    </dgm:pt>
    <dgm:pt modelId="{7717C8E8-0EDD-49CD-81C5-09686D824665}" type="pres">
      <dgm:prSet presAssocID="{177AD88A-5F01-4E34-9649-7B1C30B7D36F}" presName="node" presStyleLbl="revTx" presStyleIdx="3" presStyleCnt="4">
        <dgm:presLayoutVars>
          <dgm:bulletEnabled val="1"/>
        </dgm:presLayoutVars>
      </dgm:prSet>
      <dgm:spPr>
        <a:prstGeom prst="rect">
          <a:avLst/>
        </a:prstGeom>
      </dgm:spPr>
      <dgm:t>
        <a:bodyPr/>
        <a:lstStyle/>
        <a:p>
          <a:endParaRPr lang="en-US"/>
        </a:p>
      </dgm:t>
    </dgm:pt>
    <dgm:pt modelId="{0FDEF9BD-D751-4AA6-AD83-709883D0706A}" type="pres">
      <dgm:prSet presAssocID="{4DC33155-DF51-45A7-898C-C336588996F3}" presName="sibTrans" presStyleLbl="node1" presStyleIdx="3" presStyleCnt="4"/>
      <dgm:spPr>
        <a:prstGeom prst="circularArrow">
          <a:avLst>
            <a:gd name="adj1" fmla="val 6908"/>
            <a:gd name="adj2" fmla="val 465822"/>
            <a:gd name="adj3" fmla="val 16747439"/>
            <a:gd name="adj4" fmla="val 15186740"/>
            <a:gd name="adj5" fmla="val 8059"/>
          </a:avLst>
        </a:prstGeom>
      </dgm:spPr>
      <dgm:t>
        <a:bodyPr/>
        <a:lstStyle/>
        <a:p>
          <a:endParaRPr lang="en-US"/>
        </a:p>
      </dgm:t>
    </dgm:pt>
  </dgm:ptLst>
  <dgm:cxnLst>
    <dgm:cxn modelId="{BBAA280B-1464-4C38-8254-C23ACA9CC4B6}" type="presOf" srcId="{6D53E196-174D-4AEB-92FB-F0CCF1EC2BD9}" destId="{E06D159F-E2B5-49A9-A5EF-558D3361630C}" srcOrd="0" destOrd="0" presId="urn:microsoft.com/office/officeart/2005/8/layout/cycle1"/>
    <dgm:cxn modelId="{9B7C6248-C325-4D99-9F8B-DDD49F0F561A}" type="presOf" srcId="{3BCD540C-294B-49E5-93E0-CC8E6B5A07CB}" destId="{59D632E1-D7CE-4751-BCB6-F7DCC56E1AEF}" srcOrd="0" destOrd="0" presId="urn:microsoft.com/office/officeart/2005/8/layout/cycle1"/>
    <dgm:cxn modelId="{DF381EDB-D05B-4CC4-84FB-DBE84E68AFFF}" srcId="{847DC353-A88A-4545-B090-376F85E5046B}" destId="{8D82DB9F-B091-4090-BA93-5A2B162665CC}" srcOrd="1" destOrd="0" parTransId="{A2E19701-3C8E-4DFC-BD39-9378E84CA1E6}" sibTransId="{6D53E196-174D-4AEB-92FB-F0CCF1EC2BD9}"/>
    <dgm:cxn modelId="{68CCD8FC-7C99-443E-B1E4-7036E2BFEF2F}" srcId="{847DC353-A88A-4545-B090-376F85E5046B}" destId="{177AD88A-5F01-4E34-9649-7B1C30B7D36F}" srcOrd="3" destOrd="0" parTransId="{EDA836CA-292C-4F01-9B6F-B05F715797E2}" sibTransId="{4DC33155-DF51-45A7-898C-C336588996F3}"/>
    <dgm:cxn modelId="{B6D58DA6-E51C-4962-9BEC-8715D692999B}" type="presOf" srcId="{D6A0BB51-6725-4AF3-85DF-1F7ED93A1161}" destId="{C81BD112-3A48-40F1-82EA-17572A77DAB4}" srcOrd="0" destOrd="0" presId="urn:microsoft.com/office/officeart/2005/8/layout/cycle1"/>
    <dgm:cxn modelId="{E2D953EE-6583-4A9F-A2C2-A6939F652ABA}" type="presOf" srcId="{177AD88A-5F01-4E34-9649-7B1C30B7D36F}" destId="{7717C8E8-0EDD-49CD-81C5-09686D824665}" srcOrd="0" destOrd="0" presId="urn:microsoft.com/office/officeart/2005/8/layout/cycle1"/>
    <dgm:cxn modelId="{6DB93536-1557-4D21-A8D9-8BB4356CF16F}" type="presOf" srcId="{8A80941D-6724-4593-BE4C-AAFA9CE80BFB}" destId="{21EA8D49-8ABE-4330-9C8F-409979FBCD1F}" srcOrd="0" destOrd="0" presId="urn:microsoft.com/office/officeart/2005/8/layout/cycle1"/>
    <dgm:cxn modelId="{ABE61DDC-C7CC-4A93-828A-912AFEF60B60}" type="presOf" srcId="{0C12072E-6ADB-433A-AEAF-61379D607655}" destId="{EAFD1852-70DC-454E-B05D-5F5D4F6B4386}" srcOrd="0" destOrd="0" presId="urn:microsoft.com/office/officeart/2005/8/layout/cycle1"/>
    <dgm:cxn modelId="{28AA3E55-36F5-482B-864C-4BA1650A9D60}" type="presOf" srcId="{847DC353-A88A-4545-B090-376F85E5046B}" destId="{EE28BAB0-CC10-44E1-B63D-D083BA262904}" srcOrd="0" destOrd="0" presId="urn:microsoft.com/office/officeart/2005/8/layout/cycle1"/>
    <dgm:cxn modelId="{48F7FCB4-5737-48BE-81E0-F23E3F9C1A47}" type="presOf" srcId="{8D82DB9F-B091-4090-BA93-5A2B162665CC}" destId="{5003CB47-B7BF-4CB7-A3C8-17699AD1CB13}" srcOrd="0" destOrd="0" presId="urn:microsoft.com/office/officeart/2005/8/layout/cycle1"/>
    <dgm:cxn modelId="{C54709F1-0A4B-412D-A515-BCA084435439}" srcId="{847DC353-A88A-4545-B090-376F85E5046B}" destId="{D6A0BB51-6725-4AF3-85DF-1F7ED93A1161}" srcOrd="2" destOrd="0" parTransId="{99796B9D-4A8B-4964-8CCB-36BA7A492B3E}" sibTransId="{8A80941D-6724-4593-BE4C-AAFA9CE80BFB}"/>
    <dgm:cxn modelId="{E7680CB2-8933-485F-B0FE-EC5D97A899E6}" type="presOf" srcId="{4DC33155-DF51-45A7-898C-C336588996F3}" destId="{0FDEF9BD-D751-4AA6-AD83-709883D0706A}" srcOrd="0" destOrd="0" presId="urn:microsoft.com/office/officeart/2005/8/layout/cycle1"/>
    <dgm:cxn modelId="{5B12E2EF-F9A4-4A68-BA57-18452FB30651}" srcId="{847DC353-A88A-4545-B090-376F85E5046B}" destId="{0C12072E-6ADB-433A-AEAF-61379D607655}" srcOrd="0" destOrd="0" parTransId="{548B5171-3C4C-4A68-9BA6-8836D5D7815D}" sibTransId="{3BCD540C-294B-49E5-93E0-CC8E6B5A07CB}"/>
    <dgm:cxn modelId="{48F312CC-1B36-4B25-9FAF-8F3B51C05D02}" type="presParOf" srcId="{EE28BAB0-CC10-44E1-B63D-D083BA262904}" destId="{7F5EDE68-91BB-4B9A-9FE0-44E2EFA0CA1E}" srcOrd="0" destOrd="0" presId="urn:microsoft.com/office/officeart/2005/8/layout/cycle1"/>
    <dgm:cxn modelId="{746D7E4A-E9F0-4F2C-A3F2-5FB696DFF74C}" type="presParOf" srcId="{EE28BAB0-CC10-44E1-B63D-D083BA262904}" destId="{EAFD1852-70DC-454E-B05D-5F5D4F6B4386}" srcOrd="1" destOrd="0" presId="urn:microsoft.com/office/officeart/2005/8/layout/cycle1"/>
    <dgm:cxn modelId="{CD9B0EF4-1B3D-4929-B774-3C42653BCEF6}" type="presParOf" srcId="{EE28BAB0-CC10-44E1-B63D-D083BA262904}" destId="{59D632E1-D7CE-4751-BCB6-F7DCC56E1AEF}" srcOrd="2" destOrd="0" presId="urn:microsoft.com/office/officeart/2005/8/layout/cycle1"/>
    <dgm:cxn modelId="{8DB9683A-9F43-4521-BC98-B451AF201A33}" type="presParOf" srcId="{EE28BAB0-CC10-44E1-B63D-D083BA262904}" destId="{52ED1AC7-9A55-4342-AFF1-8A80E42EC3D9}" srcOrd="3" destOrd="0" presId="urn:microsoft.com/office/officeart/2005/8/layout/cycle1"/>
    <dgm:cxn modelId="{11C0AF9D-5D36-4820-8BD0-68FE2F897D04}" type="presParOf" srcId="{EE28BAB0-CC10-44E1-B63D-D083BA262904}" destId="{5003CB47-B7BF-4CB7-A3C8-17699AD1CB13}" srcOrd="4" destOrd="0" presId="urn:microsoft.com/office/officeart/2005/8/layout/cycle1"/>
    <dgm:cxn modelId="{7C69DFF3-617B-4590-A412-8CE5BE54697C}" type="presParOf" srcId="{EE28BAB0-CC10-44E1-B63D-D083BA262904}" destId="{E06D159F-E2B5-49A9-A5EF-558D3361630C}" srcOrd="5" destOrd="0" presId="urn:microsoft.com/office/officeart/2005/8/layout/cycle1"/>
    <dgm:cxn modelId="{9DFBB60A-7EDA-4D9B-AD01-6103EDE306D7}" type="presParOf" srcId="{EE28BAB0-CC10-44E1-B63D-D083BA262904}" destId="{603AB453-939A-4BDB-A273-E2255FD6A5A1}" srcOrd="6" destOrd="0" presId="urn:microsoft.com/office/officeart/2005/8/layout/cycle1"/>
    <dgm:cxn modelId="{C90CC117-D4A0-4F90-9537-A80A2BD97FAB}" type="presParOf" srcId="{EE28BAB0-CC10-44E1-B63D-D083BA262904}" destId="{C81BD112-3A48-40F1-82EA-17572A77DAB4}" srcOrd="7" destOrd="0" presId="urn:microsoft.com/office/officeart/2005/8/layout/cycle1"/>
    <dgm:cxn modelId="{216F29D0-225A-40FA-A2B0-7FAF30E25D3A}" type="presParOf" srcId="{EE28BAB0-CC10-44E1-B63D-D083BA262904}" destId="{21EA8D49-8ABE-4330-9C8F-409979FBCD1F}" srcOrd="8" destOrd="0" presId="urn:microsoft.com/office/officeart/2005/8/layout/cycle1"/>
    <dgm:cxn modelId="{DDBF2194-9218-4340-A5D3-71A984C1049B}" type="presParOf" srcId="{EE28BAB0-CC10-44E1-B63D-D083BA262904}" destId="{FB6551C0-74FF-4330-A90D-8D7639553B6F}" srcOrd="9" destOrd="0" presId="urn:microsoft.com/office/officeart/2005/8/layout/cycle1"/>
    <dgm:cxn modelId="{26345210-B326-4C2D-8DA2-B4E9D8D17E9A}" type="presParOf" srcId="{EE28BAB0-CC10-44E1-B63D-D083BA262904}" destId="{7717C8E8-0EDD-49CD-81C5-09686D824665}" srcOrd="10" destOrd="0" presId="urn:microsoft.com/office/officeart/2005/8/layout/cycle1"/>
    <dgm:cxn modelId="{300A5038-33BD-492B-8752-CB8D24D2949C}" type="presParOf" srcId="{EE28BAB0-CC10-44E1-B63D-D083BA262904}" destId="{0FDEF9BD-D751-4AA6-AD83-709883D0706A}" srcOrd="11" destOrd="0" presId="urn:microsoft.com/office/officeart/2005/8/layout/cycle1"/>
  </dgm:cxnLst>
  <dgm:bg>
    <a:noFill/>
  </dgm:bg>
  <dgm:whole>
    <a:ln w="3175">
      <a:noFill/>
      <a:prstDash val="soli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3ACA7-9D6A-4ECD-8AB5-EAE8F86A94C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70DE8AF-5E2C-4682-B866-22C936931570}">
      <dgm:prSet phldrT="[Text]"/>
      <dgm:spPr/>
      <dgm:t>
        <a:bodyPr/>
        <a:lstStyle/>
        <a:p>
          <a:r>
            <a:rPr lang="en-US" dirty="0"/>
            <a:t>Perceived Value</a:t>
          </a:r>
        </a:p>
      </dgm:t>
    </dgm:pt>
    <dgm:pt modelId="{29687DD5-B6B2-4C4C-B8F2-C4A9B7170AA4}" type="parTrans" cxnId="{226D64BF-FB37-479F-8C57-FC6B5328D5EF}">
      <dgm:prSet/>
      <dgm:spPr/>
      <dgm:t>
        <a:bodyPr/>
        <a:lstStyle/>
        <a:p>
          <a:endParaRPr lang="en-US"/>
        </a:p>
      </dgm:t>
    </dgm:pt>
    <dgm:pt modelId="{A6E05298-A541-4C3E-B92E-3AF6B2A9F704}" type="sibTrans" cxnId="{226D64BF-FB37-479F-8C57-FC6B5328D5EF}">
      <dgm:prSet/>
      <dgm:spPr/>
      <dgm:t>
        <a:bodyPr/>
        <a:lstStyle/>
        <a:p>
          <a:endParaRPr lang="en-US"/>
        </a:p>
      </dgm:t>
    </dgm:pt>
    <dgm:pt modelId="{B3F4F60A-E5BF-4CB5-A4A0-5D406D841E9E}">
      <dgm:prSet phldrT="[Text]" custT="1"/>
      <dgm:spPr/>
      <dgm:t>
        <a:bodyPr/>
        <a:lstStyle/>
        <a:p>
          <a:r>
            <a:rPr lang="en-US" sz="1400" dirty="0"/>
            <a:t>Patient</a:t>
          </a:r>
        </a:p>
      </dgm:t>
    </dgm:pt>
    <dgm:pt modelId="{736C4896-1958-4D72-A6AB-C726360FB38C}" type="parTrans" cxnId="{85AF83C6-350D-494A-829A-B1484E117E22}">
      <dgm:prSet/>
      <dgm:spPr/>
      <dgm:t>
        <a:bodyPr/>
        <a:lstStyle/>
        <a:p>
          <a:endParaRPr lang="en-US" dirty="0"/>
        </a:p>
      </dgm:t>
    </dgm:pt>
    <dgm:pt modelId="{F92757CC-3722-44F3-91E6-073D228067F5}" type="sibTrans" cxnId="{85AF83C6-350D-494A-829A-B1484E117E22}">
      <dgm:prSet/>
      <dgm:spPr/>
      <dgm:t>
        <a:bodyPr/>
        <a:lstStyle/>
        <a:p>
          <a:endParaRPr lang="en-US"/>
        </a:p>
      </dgm:t>
    </dgm:pt>
    <dgm:pt modelId="{504E860E-8611-4E3C-B1A5-4C7276670D1D}">
      <dgm:prSet/>
      <dgm:spPr/>
      <dgm:t>
        <a:bodyPr/>
        <a:lstStyle/>
        <a:p>
          <a:endParaRPr lang="en-US" dirty="0"/>
        </a:p>
      </dgm:t>
    </dgm:pt>
    <dgm:pt modelId="{7596C870-505B-45BB-9DC2-10A96FE0EABD}" type="parTrans" cxnId="{7E08FF5D-9BAB-430F-A417-241C6F2564C3}">
      <dgm:prSet custAng="10571960" custScaleX="33868" custScaleY="119949" custLinFactNeighborX="28259" custLinFactNeighborY="94220"/>
      <dgm:spPr/>
      <dgm:t>
        <a:bodyPr/>
        <a:lstStyle/>
        <a:p>
          <a:endParaRPr lang="en-US"/>
        </a:p>
      </dgm:t>
    </dgm:pt>
    <dgm:pt modelId="{C60CF276-152E-42C1-9B16-3064B11C9510}" type="sibTrans" cxnId="{7E08FF5D-9BAB-430F-A417-241C6F2564C3}">
      <dgm:prSet/>
      <dgm:spPr/>
      <dgm:t>
        <a:bodyPr/>
        <a:lstStyle/>
        <a:p>
          <a:endParaRPr lang="en-US"/>
        </a:p>
      </dgm:t>
    </dgm:pt>
    <dgm:pt modelId="{06A09B5C-3E72-4D60-A3E7-89F508E6340C}">
      <dgm:prSet phldrT="[Text]" custT="1"/>
      <dgm:spPr/>
      <dgm:t>
        <a:bodyPr/>
        <a:lstStyle/>
        <a:p>
          <a:r>
            <a:rPr lang="en-US" sz="2400" dirty="0"/>
            <a:t>Leaders</a:t>
          </a:r>
        </a:p>
      </dgm:t>
    </dgm:pt>
    <dgm:pt modelId="{AE5884B6-6F43-4328-A896-C1C130EDC29E}" type="sibTrans" cxnId="{6F70BFC9-8AE5-4B11-8E83-29F1710754A4}">
      <dgm:prSet/>
      <dgm:spPr/>
      <dgm:t>
        <a:bodyPr/>
        <a:lstStyle/>
        <a:p>
          <a:endParaRPr lang="en-US"/>
        </a:p>
      </dgm:t>
    </dgm:pt>
    <dgm:pt modelId="{437ED5CE-1405-43A8-9565-39658CC7EC6D}" type="parTrans" cxnId="{6F70BFC9-8AE5-4B11-8E83-29F1710754A4}">
      <dgm:prSet/>
      <dgm:spPr/>
      <dgm:t>
        <a:bodyPr/>
        <a:lstStyle/>
        <a:p>
          <a:endParaRPr lang="en-US" dirty="0"/>
        </a:p>
      </dgm:t>
    </dgm:pt>
    <dgm:pt modelId="{674CEF8E-C39A-495E-B1A5-928F647A9A47}">
      <dgm:prSet phldrT="[Text]" custT="1"/>
      <dgm:spPr/>
      <dgm:t>
        <a:bodyPr/>
        <a:lstStyle/>
        <a:p>
          <a:r>
            <a:rPr lang="en-US" sz="2100" dirty="0"/>
            <a:t>Community</a:t>
          </a:r>
        </a:p>
        <a:p>
          <a:r>
            <a:rPr lang="en-US" sz="1400" dirty="0"/>
            <a:t>(potential future consumers)</a:t>
          </a:r>
        </a:p>
      </dgm:t>
    </dgm:pt>
    <dgm:pt modelId="{A52DBDDB-D8C4-47ED-B8FD-FB1D520672B9}" type="sibTrans" cxnId="{28AF6247-2060-4D3A-8649-72EB1B3EDC0D}">
      <dgm:prSet/>
      <dgm:spPr/>
      <dgm:t>
        <a:bodyPr/>
        <a:lstStyle/>
        <a:p>
          <a:endParaRPr lang="en-US"/>
        </a:p>
      </dgm:t>
    </dgm:pt>
    <dgm:pt modelId="{3DA4BAEE-BCC2-4722-9E59-0AD4D2745CE0}" type="parTrans" cxnId="{28AF6247-2060-4D3A-8649-72EB1B3EDC0D}">
      <dgm:prSet/>
      <dgm:spPr/>
      <dgm:t>
        <a:bodyPr/>
        <a:lstStyle/>
        <a:p>
          <a:endParaRPr lang="en-US" dirty="0"/>
        </a:p>
      </dgm:t>
    </dgm:pt>
    <dgm:pt modelId="{7F0203C3-6CA5-4110-81A9-7B568CC08CE4}">
      <dgm:prSet phldrT="[Text]" custT="1"/>
      <dgm:spPr/>
      <dgm:t>
        <a:bodyPr/>
        <a:lstStyle/>
        <a:p>
          <a:r>
            <a:rPr lang="en-US" sz="2400" dirty="0"/>
            <a:t>Staff</a:t>
          </a:r>
        </a:p>
      </dgm:t>
    </dgm:pt>
    <dgm:pt modelId="{557ECEF5-D190-4BA4-BCB5-2ECCA8BFFEE0}" type="sibTrans" cxnId="{D6B155FA-1B3C-4535-99F1-9DE5EE22DDCD}">
      <dgm:prSet/>
      <dgm:spPr/>
      <dgm:t>
        <a:bodyPr/>
        <a:lstStyle/>
        <a:p>
          <a:endParaRPr lang="en-US"/>
        </a:p>
      </dgm:t>
    </dgm:pt>
    <dgm:pt modelId="{3EE5EBC7-BD03-42A6-A268-73F1309433BC}" type="parTrans" cxnId="{D6B155FA-1B3C-4535-99F1-9DE5EE22DDCD}">
      <dgm:prSet/>
      <dgm:spPr/>
      <dgm:t>
        <a:bodyPr/>
        <a:lstStyle/>
        <a:p>
          <a:endParaRPr lang="en-US" dirty="0"/>
        </a:p>
      </dgm:t>
    </dgm:pt>
    <dgm:pt modelId="{AF54BA61-D61B-420A-9788-7789A2C7D8A9}" type="pres">
      <dgm:prSet presAssocID="{B013ACA7-9D6A-4ECD-8AB5-EAE8F86A94C4}" presName="cycle" presStyleCnt="0">
        <dgm:presLayoutVars>
          <dgm:chMax val="1"/>
          <dgm:dir/>
          <dgm:animLvl val="ctr"/>
          <dgm:resizeHandles val="exact"/>
        </dgm:presLayoutVars>
      </dgm:prSet>
      <dgm:spPr/>
      <dgm:t>
        <a:bodyPr/>
        <a:lstStyle/>
        <a:p>
          <a:endParaRPr lang="en-US"/>
        </a:p>
      </dgm:t>
    </dgm:pt>
    <dgm:pt modelId="{88FBDEA8-EBB6-4ED4-B216-6CAD9E29D6C0}" type="pres">
      <dgm:prSet presAssocID="{770DE8AF-5E2C-4682-B866-22C936931570}" presName="centerShape" presStyleLbl="node0" presStyleIdx="0" presStyleCnt="1" custLinFactNeighborX="-440" custLinFactNeighborY="-341"/>
      <dgm:spPr/>
      <dgm:t>
        <a:bodyPr/>
        <a:lstStyle/>
        <a:p>
          <a:endParaRPr lang="en-US"/>
        </a:p>
      </dgm:t>
    </dgm:pt>
    <dgm:pt modelId="{301424DD-8752-4E9A-BC20-6B7DA9584FA0}" type="pres">
      <dgm:prSet presAssocID="{736C4896-1958-4D72-A6AB-C726360FB38C}" presName="parTrans" presStyleLbl="bgSibTrans2D1" presStyleIdx="0" presStyleCnt="4" custAng="10571960" custScaleX="49845" custScaleY="93952" custLinFactNeighborX="31428" custLinFactNeighborY="27110"/>
      <dgm:spPr/>
      <dgm:t>
        <a:bodyPr/>
        <a:lstStyle/>
        <a:p>
          <a:endParaRPr lang="en-US"/>
        </a:p>
      </dgm:t>
    </dgm:pt>
    <dgm:pt modelId="{C30EA640-E8E3-495F-9EC5-8EC5C6A4AC2D}" type="pres">
      <dgm:prSet presAssocID="{B3F4F60A-E5BF-4CB5-A4A0-5D406D841E9E}" presName="node" presStyleLbl="node1" presStyleIdx="0" presStyleCnt="4">
        <dgm:presLayoutVars>
          <dgm:bulletEnabled val="1"/>
        </dgm:presLayoutVars>
      </dgm:prSet>
      <dgm:spPr/>
      <dgm:t>
        <a:bodyPr/>
        <a:lstStyle/>
        <a:p>
          <a:endParaRPr lang="en-US"/>
        </a:p>
      </dgm:t>
    </dgm:pt>
    <dgm:pt modelId="{26EED4DB-2A1F-4BD7-85AB-B29AFFFA6F77}" type="pres">
      <dgm:prSet presAssocID="{3DA4BAEE-BCC2-4722-9E59-0AD4D2745CE0}" presName="parTrans" presStyleLbl="bgSibTrans2D1" presStyleIdx="1" presStyleCnt="4" custAng="10769541" custScaleX="53007" custLinFactNeighborX="12307" custLinFactNeighborY="77245"/>
      <dgm:spPr/>
      <dgm:t>
        <a:bodyPr/>
        <a:lstStyle/>
        <a:p>
          <a:endParaRPr lang="en-US"/>
        </a:p>
      </dgm:t>
    </dgm:pt>
    <dgm:pt modelId="{2C23543C-F4B0-4846-9CA8-AB353859143D}" type="pres">
      <dgm:prSet presAssocID="{674CEF8E-C39A-495E-B1A5-928F647A9A47}" presName="node" presStyleLbl="node1" presStyleIdx="1" presStyleCnt="4">
        <dgm:presLayoutVars>
          <dgm:bulletEnabled val="1"/>
        </dgm:presLayoutVars>
      </dgm:prSet>
      <dgm:spPr/>
      <dgm:t>
        <a:bodyPr/>
        <a:lstStyle/>
        <a:p>
          <a:endParaRPr lang="en-US"/>
        </a:p>
      </dgm:t>
    </dgm:pt>
    <dgm:pt modelId="{524237D4-C0BD-47EB-869E-D486F7FC8886}" type="pres">
      <dgm:prSet presAssocID="{437ED5CE-1405-43A8-9565-39658CC7EC6D}" presName="parTrans" presStyleLbl="bgSibTrans2D1" presStyleIdx="2" presStyleCnt="4" custAng="10867395" custScaleX="55022" custScaleY="110766" custLinFactNeighborX="-11445" custLinFactNeighborY="82953"/>
      <dgm:spPr/>
      <dgm:t>
        <a:bodyPr/>
        <a:lstStyle/>
        <a:p>
          <a:endParaRPr lang="en-US"/>
        </a:p>
      </dgm:t>
    </dgm:pt>
    <dgm:pt modelId="{A911CDCF-EA1A-401D-A2A0-190B0D5D5EDE}" type="pres">
      <dgm:prSet presAssocID="{06A09B5C-3E72-4D60-A3E7-89F508E6340C}" presName="node" presStyleLbl="node1" presStyleIdx="2" presStyleCnt="4">
        <dgm:presLayoutVars>
          <dgm:bulletEnabled val="1"/>
        </dgm:presLayoutVars>
      </dgm:prSet>
      <dgm:spPr/>
      <dgm:t>
        <a:bodyPr/>
        <a:lstStyle/>
        <a:p>
          <a:endParaRPr lang="en-US"/>
        </a:p>
      </dgm:t>
    </dgm:pt>
    <dgm:pt modelId="{7C6B4A66-0682-45CD-8860-4925BCD6EA94}" type="pres">
      <dgm:prSet presAssocID="{3EE5EBC7-BD03-42A6-A268-73F1309433BC}" presName="parTrans" presStyleLbl="bgSibTrans2D1" presStyleIdx="3" presStyleCnt="4" custAng="10916812" custScaleX="43268" custLinFactNeighborX="-33040" custLinFactNeighborY="34910"/>
      <dgm:spPr/>
      <dgm:t>
        <a:bodyPr/>
        <a:lstStyle/>
        <a:p>
          <a:endParaRPr lang="en-US"/>
        </a:p>
      </dgm:t>
    </dgm:pt>
    <dgm:pt modelId="{DB92F282-5B7B-409B-B035-FF0F5B4D89C5}" type="pres">
      <dgm:prSet presAssocID="{7F0203C3-6CA5-4110-81A9-7B568CC08CE4}" presName="node" presStyleLbl="node1" presStyleIdx="3" presStyleCnt="4">
        <dgm:presLayoutVars>
          <dgm:bulletEnabled val="1"/>
        </dgm:presLayoutVars>
      </dgm:prSet>
      <dgm:spPr/>
      <dgm:t>
        <a:bodyPr/>
        <a:lstStyle/>
        <a:p>
          <a:endParaRPr lang="en-US"/>
        </a:p>
      </dgm:t>
    </dgm:pt>
  </dgm:ptLst>
  <dgm:cxnLst>
    <dgm:cxn modelId="{49F92AE8-3C23-45C9-AD2C-462D24E91C16}" type="presOf" srcId="{736C4896-1958-4D72-A6AB-C726360FB38C}" destId="{301424DD-8752-4E9A-BC20-6B7DA9584FA0}" srcOrd="0" destOrd="0" presId="urn:microsoft.com/office/officeart/2005/8/layout/radial4"/>
    <dgm:cxn modelId="{85AF83C6-350D-494A-829A-B1484E117E22}" srcId="{770DE8AF-5E2C-4682-B866-22C936931570}" destId="{B3F4F60A-E5BF-4CB5-A4A0-5D406D841E9E}" srcOrd="0" destOrd="0" parTransId="{736C4896-1958-4D72-A6AB-C726360FB38C}" sibTransId="{F92757CC-3722-44F3-91E6-073D228067F5}"/>
    <dgm:cxn modelId="{192861C3-4931-4153-8957-3B93F5F3F87F}" type="presOf" srcId="{3DA4BAEE-BCC2-4722-9E59-0AD4D2745CE0}" destId="{26EED4DB-2A1F-4BD7-85AB-B29AFFFA6F77}" srcOrd="0" destOrd="0" presId="urn:microsoft.com/office/officeart/2005/8/layout/radial4"/>
    <dgm:cxn modelId="{FC17B510-BADC-4DF5-91C2-744A668C8638}" type="presOf" srcId="{7F0203C3-6CA5-4110-81A9-7B568CC08CE4}" destId="{DB92F282-5B7B-409B-B035-FF0F5B4D89C5}" srcOrd="0" destOrd="0" presId="urn:microsoft.com/office/officeart/2005/8/layout/radial4"/>
    <dgm:cxn modelId="{63E0FEA5-B369-4F88-928B-9A2E255B028A}" type="presOf" srcId="{B3F4F60A-E5BF-4CB5-A4A0-5D406D841E9E}" destId="{C30EA640-E8E3-495F-9EC5-8EC5C6A4AC2D}" srcOrd="0" destOrd="0" presId="urn:microsoft.com/office/officeart/2005/8/layout/radial4"/>
    <dgm:cxn modelId="{D6B155FA-1B3C-4535-99F1-9DE5EE22DDCD}" srcId="{770DE8AF-5E2C-4682-B866-22C936931570}" destId="{7F0203C3-6CA5-4110-81A9-7B568CC08CE4}" srcOrd="3" destOrd="0" parTransId="{3EE5EBC7-BD03-42A6-A268-73F1309433BC}" sibTransId="{557ECEF5-D190-4BA4-BCB5-2ECCA8BFFEE0}"/>
    <dgm:cxn modelId="{6F70BFC9-8AE5-4B11-8E83-29F1710754A4}" srcId="{770DE8AF-5E2C-4682-B866-22C936931570}" destId="{06A09B5C-3E72-4D60-A3E7-89F508E6340C}" srcOrd="2" destOrd="0" parTransId="{437ED5CE-1405-43A8-9565-39658CC7EC6D}" sibTransId="{AE5884B6-6F43-4328-A896-C1C130EDC29E}"/>
    <dgm:cxn modelId="{7E08FF5D-9BAB-430F-A417-241C6F2564C3}" srcId="{B013ACA7-9D6A-4ECD-8AB5-EAE8F86A94C4}" destId="{504E860E-8611-4E3C-B1A5-4C7276670D1D}" srcOrd="1" destOrd="0" parTransId="{7596C870-505B-45BB-9DC2-10A96FE0EABD}" sibTransId="{C60CF276-152E-42C1-9B16-3064B11C9510}"/>
    <dgm:cxn modelId="{226D64BF-FB37-479F-8C57-FC6B5328D5EF}" srcId="{B013ACA7-9D6A-4ECD-8AB5-EAE8F86A94C4}" destId="{770DE8AF-5E2C-4682-B866-22C936931570}" srcOrd="0" destOrd="0" parTransId="{29687DD5-B6B2-4C4C-B8F2-C4A9B7170AA4}" sibTransId="{A6E05298-A541-4C3E-B92E-3AF6B2A9F704}"/>
    <dgm:cxn modelId="{D0139239-FF51-4652-8DD7-A9060146F51B}" type="presOf" srcId="{437ED5CE-1405-43A8-9565-39658CC7EC6D}" destId="{524237D4-C0BD-47EB-869E-D486F7FC8886}" srcOrd="0" destOrd="0" presId="urn:microsoft.com/office/officeart/2005/8/layout/radial4"/>
    <dgm:cxn modelId="{9300C22C-E542-41D0-A0AD-EAF485DD8379}" type="presOf" srcId="{06A09B5C-3E72-4D60-A3E7-89F508E6340C}" destId="{A911CDCF-EA1A-401D-A2A0-190B0D5D5EDE}" srcOrd="0" destOrd="0" presId="urn:microsoft.com/office/officeart/2005/8/layout/radial4"/>
    <dgm:cxn modelId="{EE50BDB9-4DF3-4F11-8342-596C56164AF6}" type="presOf" srcId="{B013ACA7-9D6A-4ECD-8AB5-EAE8F86A94C4}" destId="{AF54BA61-D61B-420A-9788-7789A2C7D8A9}" srcOrd="0" destOrd="0" presId="urn:microsoft.com/office/officeart/2005/8/layout/radial4"/>
    <dgm:cxn modelId="{F8C9F8A0-9FA8-4433-84A1-7C3848A9EEC7}" type="presOf" srcId="{770DE8AF-5E2C-4682-B866-22C936931570}" destId="{88FBDEA8-EBB6-4ED4-B216-6CAD9E29D6C0}" srcOrd="0" destOrd="0" presId="urn:microsoft.com/office/officeart/2005/8/layout/radial4"/>
    <dgm:cxn modelId="{2FB1DC36-340C-46FA-B75F-1333C5174839}" type="presOf" srcId="{3EE5EBC7-BD03-42A6-A268-73F1309433BC}" destId="{7C6B4A66-0682-45CD-8860-4925BCD6EA94}" srcOrd="0" destOrd="0" presId="urn:microsoft.com/office/officeart/2005/8/layout/radial4"/>
    <dgm:cxn modelId="{C1C447CF-682C-4C0D-B206-8AF4C7CEAD35}" type="presOf" srcId="{674CEF8E-C39A-495E-B1A5-928F647A9A47}" destId="{2C23543C-F4B0-4846-9CA8-AB353859143D}" srcOrd="0" destOrd="0" presId="urn:microsoft.com/office/officeart/2005/8/layout/radial4"/>
    <dgm:cxn modelId="{28AF6247-2060-4D3A-8649-72EB1B3EDC0D}" srcId="{770DE8AF-5E2C-4682-B866-22C936931570}" destId="{674CEF8E-C39A-495E-B1A5-928F647A9A47}" srcOrd="1" destOrd="0" parTransId="{3DA4BAEE-BCC2-4722-9E59-0AD4D2745CE0}" sibTransId="{A52DBDDB-D8C4-47ED-B8FD-FB1D520672B9}"/>
    <dgm:cxn modelId="{7B5BA9E7-2E65-40EC-9062-61FE2B233284}" type="presParOf" srcId="{AF54BA61-D61B-420A-9788-7789A2C7D8A9}" destId="{88FBDEA8-EBB6-4ED4-B216-6CAD9E29D6C0}" srcOrd="0" destOrd="0" presId="urn:microsoft.com/office/officeart/2005/8/layout/radial4"/>
    <dgm:cxn modelId="{3429D7FB-8EEB-491E-B302-F5F2176E8966}" type="presParOf" srcId="{AF54BA61-D61B-420A-9788-7789A2C7D8A9}" destId="{301424DD-8752-4E9A-BC20-6B7DA9584FA0}" srcOrd="1" destOrd="0" presId="urn:microsoft.com/office/officeart/2005/8/layout/radial4"/>
    <dgm:cxn modelId="{746D05FD-7B8E-40CB-9208-E8F56369898F}" type="presParOf" srcId="{AF54BA61-D61B-420A-9788-7789A2C7D8A9}" destId="{C30EA640-E8E3-495F-9EC5-8EC5C6A4AC2D}" srcOrd="2" destOrd="0" presId="urn:microsoft.com/office/officeart/2005/8/layout/radial4"/>
    <dgm:cxn modelId="{FA5B00EA-E437-463E-A13F-08AFD85AE5FD}" type="presParOf" srcId="{AF54BA61-D61B-420A-9788-7789A2C7D8A9}" destId="{26EED4DB-2A1F-4BD7-85AB-B29AFFFA6F77}" srcOrd="3" destOrd="0" presId="urn:microsoft.com/office/officeart/2005/8/layout/radial4"/>
    <dgm:cxn modelId="{5FA47F67-2BA6-4F45-9CEA-CB485B2BBB6F}" type="presParOf" srcId="{AF54BA61-D61B-420A-9788-7789A2C7D8A9}" destId="{2C23543C-F4B0-4846-9CA8-AB353859143D}" srcOrd="4" destOrd="0" presId="urn:microsoft.com/office/officeart/2005/8/layout/radial4"/>
    <dgm:cxn modelId="{E1FB8F9F-D622-40DC-9947-734F2C8D11B5}" type="presParOf" srcId="{AF54BA61-D61B-420A-9788-7789A2C7D8A9}" destId="{524237D4-C0BD-47EB-869E-D486F7FC8886}" srcOrd="5" destOrd="0" presId="urn:microsoft.com/office/officeart/2005/8/layout/radial4"/>
    <dgm:cxn modelId="{FF61069D-BD42-48FB-B264-F2000B387784}" type="presParOf" srcId="{AF54BA61-D61B-420A-9788-7789A2C7D8A9}" destId="{A911CDCF-EA1A-401D-A2A0-190B0D5D5EDE}" srcOrd="6" destOrd="0" presId="urn:microsoft.com/office/officeart/2005/8/layout/radial4"/>
    <dgm:cxn modelId="{B82CA1AB-B0B4-4F94-BA66-D4079A5640FD}" type="presParOf" srcId="{AF54BA61-D61B-420A-9788-7789A2C7D8A9}" destId="{7C6B4A66-0682-45CD-8860-4925BCD6EA94}" srcOrd="7" destOrd="0" presId="urn:microsoft.com/office/officeart/2005/8/layout/radial4"/>
    <dgm:cxn modelId="{C62544A5-C7DD-49F1-B68F-9C0D025B3669}" type="presParOf" srcId="{AF54BA61-D61B-420A-9788-7789A2C7D8A9}" destId="{DB92F282-5B7B-409B-B035-FF0F5B4D89C5}"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EF0EC-FEFC-4855-9E1C-8E14D5FC1FB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F3D00DB-A32B-4542-AF9E-2E2BC9144B6E}">
      <dgm:prSet phldrT="[Text]"/>
      <dgm:spPr/>
      <dgm:t>
        <a:bodyPr/>
        <a:lstStyle/>
        <a:p>
          <a:r>
            <a:rPr lang="en-US" dirty="0"/>
            <a:t>Patients</a:t>
          </a:r>
        </a:p>
      </dgm:t>
    </dgm:pt>
    <dgm:pt modelId="{9898B091-1EC5-4F5F-8A13-17C34C18E351}" type="parTrans" cxnId="{40959F1E-B170-45E7-9AE9-6013664FF14C}">
      <dgm:prSet/>
      <dgm:spPr/>
      <dgm:t>
        <a:bodyPr/>
        <a:lstStyle/>
        <a:p>
          <a:endParaRPr lang="en-US"/>
        </a:p>
      </dgm:t>
    </dgm:pt>
    <dgm:pt modelId="{8468C5E2-F8D8-412D-A81A-9685B8008877}" type="sibTrans" cxnId="{40959F1E-B170-45E7-9AE9-6013664FF14C}">
      <dgm:prSet/>
      <dgm:spPr/>
      <dgm:t>
        <a:bodyPr/>
        <a:lstStyle/>
        <a:p>
          <a:endParaRPr lang="en-US"/>
        </a:p>
      </dgm:t>
    </dgm:pt>
    <dgm:pt modelId="{7BFD2D46-1CD1-41F9-99EE-CEA66C7E0965}">
      <dgm:prSet phldrT="[Text]"/>
      <dgm:spPr/>
      <dgm:t>
        <a:bodyPr/>
        <a:lstStyle/>
        <a:p>
          <a:r>
            <a:rPr lang="en-US" dirty="0"/>
            <a:t>Participation</a:t>
          </a:r>
        </a:p>
      </dgm:t>
    </dgm:pt>
    <dgm:pt modelId="{AEB887F9-3528-4D9F-AB01-1B454457F5F5}" type="parTrans" cxnId="{CA5672A2-FFFD-4858-8251-6F91E0E3BE7A}">
      <dgm:prSet/>
      <dgm:spPr/>
      <dgm:t>
        <a:bodyPr/>
        <a:lstStyle/>
        <a:p>
          <a:endParaRPr lang="en-US"/>
        </a:p>
      </dgm:t>
    </dgm:pt>
    <dgm:pt modelId="{E342E93B-3684-4938-B1E3-2D9E63F2A3D2}" type="sibTrans" cxnId="{CA5672A2-FFFD-4858-8251-6F91E0E3BE7A}">
      <dgm:prSet/>
      <dgm:spPr/>
      <dgm:t>
        <a:bodyPr/>
        <a:lstStyle/>
        <a:p>
          <a:endParaRPr lang="en-US"/>
        </a:p>
      </dgm:t>
    </dgm:pt>
    <dgm:pt modelId="{A0352FCA-11FB-4FEA-B61B-C0EB31008FEF}">
      <dgm:prSet phldrT="[Text]"/>
      <dgm:spPr/>
      <dgm:t>
        <a:bodyPr/>
        <a:lstStyle/>
        <a:p>
          <a:r>
            <a:rPr lang="en-US" dirty="0"/>
            <a:t>Behavior Change</a:t>
          </a:r>
        </a:p>
      </dgm:t>
    </dgm:pt>
    <dgm:pt modelId="{392AFA8B-28E8-4A75-8879-6B04E6574E41}" type="parTrans" cxnId="{C3A666CC-827F-477C-9E7F-A2083F4BE7DA}">
      <dgm:prSet/>
      <dgm:spPr/>
      <dgm:t>
        <a:bodyPr/>
        <a:lstStyle/>
        <a:p>
          <a:endParaRPr lang="en-US"/>
        </a:p>
      </dgm:t>
    </dgm:pt>
    <dgm:pt modelId="{D2A781A4-E7FD-4CA1-A642-98C382D5BAE2}" type="sibTrans" cxnId="{C3A666CC-827F-477C-9E7F-A2083F4BE7DA}">
      <dgm:prSet/>
      <dgm:spPr/>
      <dgm:t>
        <a:bodyPr/>
        <a:lstStyle/>
        <a:p>
          <a:endParaRPr lang="en-US"/>
        </a:p>
      </dgm:t>
    </dgm:pt>
    <dgm:pt modelId="{30AF5810-09A8-469A-A583-BE11FA6F1175}">
      <dgm:prSet phldrT="[Text]"/>
      <dgm:spPr/>
      <dgm:t>
        <a:bodyPr/>
        <a:lstStyle/>
        <a:p>
          <a:r>
            <a:rPr lang="en-US" dirty="0"/>
            <a:t>Community</a:t>
          </a:r>
        </a:p>
      </dgm:t>
    </dgm:pt>
    <dgm:pt modelId="{69140340-A8BA-4EFF-A266-796E0C11506A}" type="parTrans" cxnId="{44EC22D0-34E2-4ACE-B381-CCDB82CA429F}">
      <dgm:prSet/>
      <dgm:spPr/>
      <dgm:t>
        <a:bodyPr/>
        <a:lstStyle/>
        <a:p>
          <a:endParaRPr lang="en-US"/>
        </a:p>
      </dgm:t>
    </dgm:pt>
    <dgm:pt modelId="{D2EA0A2D-DB46-414D-B9FF-4CD01C6E394A}" type="sibTrans" cxnId="{44EC22D0-34E2-4ACE-B381-CCDB82CA429F}">
      <dgm:prSet/>
      <dgm:spPr/>
      <dgm:t>
        <a:bodyPr/>
        <a:lstStyle/>
        <a:p>
          <a:endParaRPr lang="en-US"/>
        </a:p>
      </dgm:t>
    </dgm:pt>
    <dgm:pt modelId="{CA608FDB-CB04-4A8C-944C-B96DF27D2FD0}">
      <dgm:prSet phldrT="[Text]"/>
      <dgm:spPr/>
      <dgm:t>
        <a:bodyPr/>
        <a:lstStyle/>
        <a:p>
          <a:r>
            <a:rPr lang="en-US" dirty="0"/>
            <a:t>News/Media Coverage</a:t>
          </a:r>
        </a:p>
      </dgm:t>
    </dgm:pt>
    <dgm:pt modelId="{764CD5B7-2919-4805-860B-34623F9E7C6F}" type="parTrans" cxnId="{D431CCFF-30EB-4E2C-ABE7-731FA72499F6}">
      <dgm:prSet/>
      <dgm:spPr/>
      <dgm:t>
        <a:bodyPr/>
        <a:lstStyle/>
        <a:p>
          <a:endParaRPr lang="en-US"/>
        </a:p>
      </dgm:t>
    </dgm:pt>
    <dgm:pt modelId="{15ADE3FC-7B7D-4FD2-8CCD-1A0D41B513E8}" type="sibTrans" cxnId="{D431CCFF-30EB-4E2C-ABE7-731FA72499F6}">
      <dgm:prSet/>
      <dgm:spPr/>
      <dgm:t>
        <a:bodyPr/>
        <a:lstStyle/>
        <a:p>
          <a:endParaRPr lang="en-US"/>
        </a:p>
      </dgm:t>
    </dgm:pt>
    <dgm:pt modelId="{85192412-29BA-4FC5-955A-A4D1751C6827}">
      <dgm:prSet phldrT="[Text]"/>
      <dgm:spPr/>
      <dgm:t>
        <a:bodyPr/>
        <a:lstStyle/>
        <a:p>
          <a:r>
            <a:rPr lang="en-US" dirty="0"/>
            <a:t>Referrals/Enrollment</a:t>
          </a:r>
        </a:p>
      </dgm:t>
    </dgm:pt>
    <dgm:pt modelId="{021EC660-4849-4AE9-9D85-67BE958C31B1}" type="parTrans" cxnId="{CE755656-01DC-4A2F-B0CF-3245F72CAA04}">
      <dgm:prSet/>
      <dgm:spPr/>
      <dgm:t>
        <a:bodyPr/>
        <a:lstStyle/>
        <a:p>
          <a:endParaRPr lang="en-US"/>
        </a:p>
      </dgm:t>
    </dgm:pt>
    <dgm:pt modelId="{0829C6FF-5221-4A64-89BB-90CCB21109C4}" type="sibTrans" cxnId="{CE755656-01DC-4A2F-B0CF-3245F72CAA04}">
      <dgm:prSet/>
      <dgm:spPr/>
      <dgm:t>
        <a:bodyPr/>
        <a:lstStyle/>
        <a:p>
          <a:endParaRPr lang="en-US"/>
        </a:p>
      </dgm:t>
    </dgm:pt>
    <dgm:pt modelId="{98B10913-56F4-424E-A607-F18F810BFA00}">
      <dgm:prSet phldrT="[Text]"/>
      <dgm:spPr/>
      <dgm:t>
        <a:bodyPr/>
        <a:lstStyle/>
        <a:p>
          <a:r>
            <a:rPr lang="en-US" dirty="0"/>
            <a:t>Leaders</a:t>
          </a:r>
        </a:p>
      </dgm:t>
    </dgm:pt>
    <dgm:pt modelId="{7B8D76AE-A320-4F69-A33D-D5E00BCC6069}" type="parTrans" cxnId="{BCA5D746-6B0C-4359-9D5D-1377960B4B47}">
      <dgm:prSet/>
      <dgm:spPr/>
      <dgm:t>
        <a:bodyPr/>
        <a:lstStyle/>
        <a:p>
          <a:endParaRPr lang="en-US"/>
        </a:p>
      </dgm:t>
    </dgm:pt>
    <dgm:pt modelId="{A0A8399F-3792-4FE0-AA99-0B1CC6B0719A}" type="sibTrans" cxnId="{BCA5D746-6B0C-4359-9D5D-1377960B4B47}">
      <dgm:prSet/>
      <dgm:spPr/>
      <dgm:t>
        <a:bodyPr/>
        <a:lstStyle/>
        <a:p>
          <a:endParaRPr lang="en-US"/>
        </a:p>
      </dgm:t>
    </dgm:pt>
    <dgm:pt modelId="{542A7522-A4BB-4314-B329-177B0B1F42DC}">
      <dgm:prSet phldrT="[Text]"/>
      <dgm:spPr/>
      <dgm:t>
        <a:bodyPr/>
        <a:lstStyle/>
        <a:p>
          <a:r>
            <a:rPr lang="en-US" dirty="0"/>
            <a:t>Resourcing</a:t>
          </a:r>
        </a:p>
      </dgm:t>
    </dgm:pt>
    <dgm:pt modelId="{26BEA4B1-42C3-4C61-969A-415303C1621B}" type="parTrans" cxnId="{254326FF-8FEA-4437-BB92-6FB328FA8679}">
      <dgm:prSet/>
      <dgm:spPr/>
      <dgm:t>
        <a:bodyPr/>
        <a:lstStyle/>
        <a:p>
          <a:endParaRPr lang="en-US"/>
        </a:p>
      </dgm:t>
    </dgm:pt>
    <dgm:pt modelId="{8D5715FD-9D9B-4D50-8240-9D3FB04AF114}" type="sibTrans" cxnId="{254326FF-8FEA-4437-BB92-6FB328FA8679}">
      <dgm:prSet/>
      <dgm:spPr/>
      <dgm:t>
        <a:bodyPr/>
        <a:lstStyle/>
        <a:p>
          <a:endParaRPr lang="en-US"/>
        </a:p>
      </dgm:t>
    </dgm:pt>
    <dgm:pt modelId="{E49AECAB-DC68-406B-90B0-E73F7B1EA872}">
      <dgm:prSet phldrT="[Text]"/>
      <dgm:spPr/>
      <dgm:t>
        <a:bodyPr/>
        <a:lstStyle/>
        <a:p>
          <a:r>
            <a:rPr lang="en-US" dirty="0"/>
            <a:t>Regularly review project impact</a:t>
          </a:r>
        </a:p>
      </dgm:t>
    </dgm:pt>
    <dgm:pt modelId="{3F3D73B1-35D8-48C2-B8C0-9374131F6E0E}" type="parTrans" cxnId="{08EC6321-E946-4457-8745-88442DC7C95A}">
      <dgm:prSet/>
      <dgm:spPr/>
      <dgm:t>
        <a:bodyPr/>
        <a:lstStyle/>
        <a:p>
          <a:endParaRPr lang="en-US"/>
        </a:p>
      </dgm:t>
    </dgm:pt>
    <dgm:pt modelId="{629DAEC4-FCCD-4606-A1A8-1D27C837DEDA}" type="sibTrans" cxnId="{08EC6321-E946-4457-8745-88442DC7C95A}">
      <dgm:prSet/>
      <dgm:spPr/>
      <dgm:t>
        <a:bodyPr/>
        <a:lstStyle/>
        <a:p>
          <a:endParaRPr lang="en-US"/>
        </a:p>
      </dgm:t>
    </dgm:pt>
    <dgm:pt modelId="{FF9A6866-E0C5-4AB3-9071-EF927FE99192}">
      <dgm:prSet phldrT="[Text]"/>
      <dgm:spPr/>
      <dgm:t>
        <a:bodyPr/>
        <a:lstStyle/>
        <a:p>
          <a:r>
            <a:rPr lang="en-US" dirty="0"/>
            <a:t>Spread the News</a:t>
          </a:r>
        </a:p>
      </dgm:t>
    </dgm:pt>
    <dgm:pt modelId="{DA574FBA-3E52-4072-B54E-FC53500FE64D}" type="parTrans" cxnId="{920EB528-D6C2-408F-908B-F106FD3FB026}">
      <dgm:prSet/>
      <dgm:spPr/>
      <dgm:t>
        <a:bodyPr/>
        <a:lstStyle/>
        <a:p>
          <a:endParaRPr lang="en-US"/>
        </a:p>
      </dgm:t>
    </dgm:pt>
    <dgm:pt modelId="{43E0723C-65AD-412B-B548-6211EC140320}" type="sibTrans" cxnId="{920EB528-D6C2-408F-908B-F106FD3FB026}">
      <dgm:prSet/>
      <dgm:spPr/>
      <dgm:t>
        <a:bodyPr/>
        <a:lstStyle/>
        <a:p>
          <a:endParaRPr lang="en-US"/>
        </a:p>
      </dgm:t>
    </dgm:pt>
    <dgm:pt modelId="{873FC48E-B041-4EE5-B70D-D2580AEC5F89}">
      <dgm:prSet phldrT="[Text]"/>
      <dgm:spPr/>
      <dgm:t>
        <a:bodyPr/>
        <a:lstStyle/>
        <a:p>
          <a:r>
            <a:rPr lang="en-US" dirty="0"/>
            <a:t>Partners</a:t>
          </a:r>
        </a:p>
      </dgm:t>
    </dgm:pt>
    <dgm:pt modelId="{68FB8312-ABC4-428C-8E4E-8295402DEA05}" type="parTrans" cxnId="{A5D97A96-ECCA-4928-AA87-A7E1F26DA238}">
      <dgm:prSet/>
      <dgm:spPr/>
      <dgm:t>
        <a:bodyPr/>
        <a:lstStyle/>
        <a:p>
          <a:endParaRPr lang="en-US"/>
        </a:p>
      </dgm:t>
    </dgm:pt>
    <dgm:pt modelId="{BD05400C-71D2-43EA-8F19-37A314145F44}" type="sibTrans" cxnId="{A5D97A96-ECCA-4928-AA87-A7E1F26DA238}">
      <dgm:prSet/>
      <dgm:spPr/>
      <dgm:t>
        <a:bodyPr/>
        <a:lstStyle/>
        <a:p>
          <a:endParaRPr lang="en-US"/>
        </a:p>
      </dgm:t>
    </dgm:pt>
    <dgm:pt modelId="{1B42F606-486E-4E72-A210-E0451506A8B7}">
      <dgm:prSet phldrT="[Text]"/>
      <dgm:spPr/>
      <dgm:t>
        <a:bodyPr/>
        <a:lstStyle/>
        <a:p>
          <a:r>
            <a:rPr lang="en-US" dirty="0"/>
            <a:t>Annual report</a:t>
          </a:r>
        </a:p>
      </dgm:t>
    </dgm:pt>
    <dgm:pt modelId="{54A19F22-1BAD-4186-A82F-2A30D26C7C91}" type="parTrans" cxnId="{6D3CDDED-C340-497F-951E-706D86D68E79}">
      <dgm:prSet/>
      <dgm:spPr/>
      <dgm:t>
        <a:bodyPr/>
        <a:lstStyle/>
        <a:p>
          <a:endParaRPr lang="en-US"/>
        </a:p>
      </dgm:t>
    </dgm:pt>
    <dgm:pt modelId="{8DBE64DC-5D2D-4AE7-A704-8445E3A84929}" type="sibTrans" cxnId="{6D3CDDED-C340-497F-951E-706D86D68E79}">
      <dgm:prSet/>
      <dgm:spPr/>
      <dgm:t>
        <a:bodyPr/>
        <a:lstStyle/>
        <a:p>
          <a:endParaRPr lang="en-US"/>
        </a:p>
      </dgm:t>
    </dgm:pt>
    <dgm:pt modelId="{104A1BC2-EDE6-4742-AEFD-3322EC5CD3B6}">
      <dgm:prSet phldrT="[Text]"/>
      <dgm:spPr/>
      <dgm:t>
        <a:bodyPr/>
        <a:lstStyle/>
        <a:p>
          <a:r>
            <a:rPr lang="en-US" dirty="0"/>
            <a:t>Referrals</a:t>
          </a:r>
        </a:p>
      </dgm:t>
    </dgm:pt>
    <dgm:pt modelId="{5C1D6C8D-F84E-44C5-972C-11668E8B296A}" type="parTrans" cxnId="{200B84E7-8D95-48D1-B4B8-C3F18CBDA7DB}">
      <dgm:prSet/>
      <dgm:spPr/>
      <dgm:t>
        <a:bodyPr/>
        <a:lstStyle/>
        <a:p>
          <a:endParaRPr lang="en-US"/>
        </a:p>
      </dgm:t>
    </dgm:pt>
    <dgm:pt modelId="{C64296CB-48A9-43F3-B4B8-F9DD604403D1}" type="sibTrans" cxnId="{200B84E7-8D95-48D1-B4B8-C3F18CBDA7DB}">
      <dgm:prSet/>
      <dgm:spPr/>
      <dgm:t>
        <a:bodyPr/>
        <a:lstStyle/>
        <a:p>
          <a:endParaRPr lang="en-US"/>
        </a:p>
      </dgm:t>
    </dgm:pt>
    <dgm:pt modelId="{474AD946-322E-403B-BF10-ED2FCF39FF11}">
      <dgm:prSet phldrT="[Text]"/>
      <dgm:spPr/>
      <dgm:t>
        <a:bodyPr/>
        <a:lstStyle/>
        <a:p>
          <a:r>
            <a:rPr lang="en-US" dirty="0"/>
            <a:t>Sharing information w/ consumers</a:t>
          </a:r>
        </a:p>
      </dgm:t>
    </dgm:pt>
    <dgm:pt modelId="{DD7F01B8-3BB7-4753-819D-3FB808776824}" type="parTrans" cxnId="{D729E918-31D3-4B5F-A8A2-628C10ACDD53}">
      <dgm:prSet/>
      <dgm:spPr/>
      <dgm:t>
        <a:bodyPr/>
        <a:lstStyle/>
        <a:p>
          <a:endParaRPr lang="en-US"/>
        </a:p>
      </dgm:t>
    </dgm:pt>
    <dgm:pt modelId="{5BC72C33-EB36-4C5B-8AAC-F243C971597D}" type="sibTrans" cxnId="{D729E918-31D3-4B5F-A8A2-628C10ACDD53}">
      <dgm:prSet/>
      <dgm:spPr/>
      <dgm:t>
        <a:bodyPr/>
        <a:lstStyle/>
        <a:p>
          <a:endParaRPr lang="en-US"/>
        </a:p>
      </dgm:t>
    </dgm:pt>
    <dgm:pt modelId="{ADA8AC72-1FD8-4AD3-8493-C377967A8E17}">
      <dgm:prSet phldrT="[Text]"/>
      <dgm:spPr/>
      <dgm:t>
        <a:bodyPr/>
        <a:lstStyle/>
        <a:p>
          <a:r>
            <a:rPr lang="en-US" dirty="0"/>
            <a:t>Attending stakeholder meetings</a:t>
          </a:r>
        </a:p>
      </dgm:t>
    </dgm:pt>
    <dgm:pt modelId="{DC5F2E55-9D63-4C75-BF1F-0D633668F85B}" type="parTrans" cxnId="{C617EE2A-77B6-47D3-828E-CD56A67280C5}">
      <dgm:prSet/>
      <dgm:spPr/>
      <dgm:t>
        <a:bodyPr/>
        <a:lstStyle/>
        <a:p>
          <a:endParaRPr lang="en-US"/>
        </a:p>
      </dgm:t>
    </dgm:pt>
    <dgm:pt modelId="{034E2A66-BF6B-42CC-93AC-516BD678781C}" type="sibTrans" cxnId="{C617EE2A-77B6-47D3-828E-CD56A67280C5}">
      <dgm:prSet/>
      <dgm:spPr/>
      <dgm:t>
        <a:bodyPr/>
        <a:lstStyle/>
        <a:p>
          <a:endParaRPr lang="en-US"/>
        </a:p>
      </dgm:t>
    </dgm:pt>
    <dgm:pt modelId="{D87B6539-0BCD-4FD7-934C-38D84B60FD8C}">
      <dgm:prSet phldrT="[Text]"/>
      <dgm:spPr/>
      <dgm:t>
        <a:bodyPr/>
        <a:lstStyle/>
        <a:p>
          <a:r>
            <a:rPr lang="en-US" dirty="0"/>
            <a:t>Future Funding</a:t>
          </a:r>
        </a:p>
      </dgm:t>
    </dgm:pt>
    <dgm:pt modelId="{6A56717C-E513-4628-9F4E-2F53EA0AA667}" type="parTrans" cxnId="{2E8FF736-EF84-43B6-A4A0-4DB4B7A205E8}">
      <dgm:prSet/>
      <dgm:spPr/>
      <dgm:t>
        <a:bodyPr/>
        <a:lstStyle/>
        <a:p>
          <a:endParaRPr lang="en-US"/>
        </a:p>
      </dgm:t>
    </dgm:pt>
    <dgm:pt modelId="{B57113FA-28ED-49FD-865D-28308C7E1275}" type="sibTrans" cxnId="{2E8FF736-EF84-43B6-A4A0-4DB4B7A205E8}">
      <dgm:prSet/>
      <dgm:spPr/>
      <dgm:t>
        <a:bodyPr/>
        <a:lstStyle/>
        <a:p>
          <a:endParaRPr lang="en-US"/>
        </a:p>
      </dgm:t>
    </dgm:pt>
    <dgm:pt modelId="{88C765CB-B4EF-4047-8299-3A7DB3A0FF38}" type="pres">
      <dgm:prSet presAssocID="{4D2EF0EC-FEFC-4855-9E1C-8E14D5FC1FB5}" presName="linearFlow" presStyleCnt="0">
        <dgm:presLayoutVars>
          <dgm:dir/>
          <dgm:animLvl val="lvl"/>
          <dgm:resizeHandles val="exact"/>
        </dgm:presLayoutVars>
      </dgm:prSet>
      <dgm:spPr/>
      <dgm:t>
        <a:bodyPr/>
        <a:lstStyle/>
        <a:p>
          <a:endParaRPr lang="en-US"/>
        </a:p>
      </dgm:t>
    </dgm:pt>
    <dgm:pt modelId="{629BBBA2-AA73-48CA-8A73-4B7A9F94B6B5}" type="pres">
      <dgm:prSet presAssocID="{8F3D00DB-A32B-4542-AF9E-2E2BC9144B6E}" presName="composite" presStyleCnt="0"/>
      <dgm:spPr/>
    </dgm:pt>
    <dgm:pt modelId="{9E8AD587-AFB6-4AC1-843A-C82F6A7797E6}" type="pres">
      <dgm:prSet presAssocID="{8F3D00DB-A32B-4542-AF9E-2E2BC9144B6E}" presName="parentText" presStyleLbl="alignNode1" presStyleIdx="0" presStyleCnt="4">
        <dgm:presLayoutVars>
          <dgm:chMax val="1"/>
          <dgm:bulletEnabled val="1"/>
        </dgm:presLayoutVars>
      </dgm:prSet>
      <dgm:spPr/>
      <dgm:t>
        <a:bodyPr/>
        <a:lstStyle/>
        <a:p>
          <a:endParaRPr lang="en-US"/>
        </a:p>
      </dgm:t>
    </dgm:pt>
    <dgm:pt modelId="{8F58A05D-55F1-41DD-B400-578198AE731B}" type="pres">
      <dgm:prSet presAssocID="{8F3D00DB-A32B-4542-AF9E-2E2BC9144B6E}" presName="descendantText" presStyleLbl="alignAcc1" presStyleIdx="0" presStyleCnt="4">
        <dgm:presLayoutVars>
          <dgm:bulletEnabled val="1"/>
        </dgm:presLayoutVars>
      </dgm:prSet>
      <dgm:spPr/>
      <dgm:t>
        <a:bodyPr/>
        <a:lstStyle/>
        <a:p>
          <a:endParaRPr lang="en-US"/>
        </a:p>
      </dgm:t>
    </dgm:pt>
    <dgm:pt modelId="{57940587-C777-486B-A19F-D005109D1335}" type="pres">
      <dgm:prSet presAssocID="{8468C5E2-F8D8-412D-A81A-9685B8008877}" presName="sp" presStyleCnt="0"/>
      <dgm:spPr/>
    </dgm:pt>
    <dgm:pt modelId="{683E8962-9E89-4020-AC17-96786E952F4B}" type="pres">
      <dgm:prSet presAssocID="{30AF5810-09A8-469A-A583-BE11FA6F1175}" presName="composite" presStyleCnt="0"/>
      <dgm:spPr/>
    </dgm:pt>
    <dgm:pt modelId="{4548049B-BBF3-43AD-AB7F-564B723952B6}" type="pres">
      <dgm:prSet presAssocID="{30AF5810-09A8-469A-A583-BE11FA6F1175}" presName="parentText" presStyleLbl="alignNode1" presStyleIdx="1" presStyleCnt="4">
        <dgm:presLayoutVars>
          <dgm:chMax val="1"/>
          <dgm:bulletEnabled val="1"/>
        </dgm:presLayoutVars>
      </dgm:prSet>
      <dgm:spPr/>
      <dgm:t>
        <a:bodyPr/>
        <a:lstStyle/>
        <a:p>
          <a:endParaRPr lang="en-US"/>
        </a:p>
      </dgm:t>
    </dgm:pt>
    <dgm:pt modelId="{A991482C-9B90-4918-B925-69B96F1D1F54}" type="pres">
      <dgm:prSet presAssocID="{30AF5810-09A8-469A-A583-BE11FA6F1175}" presName="descendantText" presStyleLbl="alignAcc1" presStyleIdx="1" presStyleCnt="4">
        <dgm:presLayoutVars>
          <dgm:bulletEnabled val="1"/>
        </dgm:presLayoutVars>
      </dgm:prSet>
      <dgm:spPr/>
      <dgm:t>
        <a:bodyPr/>
        <a:lstStyle/>
        <a:p>
          <a:endParaRPr lang="en-US"/>
        </a:p>
      </dgm:t>
    </dgm:pt>
    <dgm:pt modelId="{2F77A4D5-5DA7-44F1-84E4-48189B284B97}" type="pres">
      <dgm:prSet presAssocID="{D2EA0A2D-DB46-414D-B9FF-4CD01C6E394A}" presName="sp" presStyleCnt="0"/>
      <dgm:spPr/>
    </dgm:pt>
    <dgm:pt modelId="{A0099A52-764E-40D8-BAC8-8B4E1974576E}" type="pres">
      <dgm:prSet presAssocID="{98B10913-56F4-424E-A607-F18F810BFA00}" presName="composite" presStyleCnt="0"/>
      <dgm:spPr/>
    </dgm:pt>
    <dgm:pt modelId="{20A083A7-FCE8-47C0-AA63-4235F7E6AB6E}" type="pres">
      <dgm:prSet presAssocID="{98B10913-56F4-424E-A607-F18F810BFA00}" presName="parentText" presStyleLbl="alignNode1" presStyleIdx="2" presStyleCnt="4">
        <dgm:presLayoutVars>
          <dgm:chMax val="1"/>
          <dgm:bulletEnabled val="1"/>
        </dgm:presLayoutVars>
      </dgm:prSet>
      <dgm:spPr/>
      <dgm:t>
        <a:bodyPr/>
        <a:lstStyle/>
        <a:p>
          <a:endParaRPr lang="en-US"/>
        </a:p>
      </dgm:t>
    </dgm:pt>
    <dgm:pt modelId="{2F8AA85F-6B63-4A16-B617-CDB8B5E048CF}" type="pres">
      <dgm:prSet presAssocID="{98B10913-56F4-424E-A607-F18F810BFA00}" presName="descendantText" presStyleLbl="alignAcc1" presStyleIdx="2" presStyleCnt="4">
        <dgm:presLayoutVars>
          <dgm:bulletEnabled val="1"/>
        </dgm:presLayoutVars>
      </dgm:prSet>
      <dgm:spPr/>
      <dgm:t>
        <a:bodyPr/>
        <a:lstStyle/>
        <a:p>
          <a:endParaRPr lang="en-US"/>
        </a:p>
      </dgm:t>
    </dgm:pt>
    <dgm:pt modelId="{4CF3C4CD-EFF3-4F37-B447-4AD4BEA0C0D3}" type="pres">
      <dgm:prSet presAssocID="{A0A8399F-3792-4FE0-AA99-0B1CC6B0719A}" presName="sp" presStyleCnt="0"/>
      <dgm:spPr/>
    </dgm:pt>
    <dgm:pt modelId="{207245CB-41B1-4454-9DB9-947C1FE3DA4D}" type="pres">
      <dgm:prSet presAssocID="{873FC48E-B041-4EE5-B70D-D2580AEC5F89}" presName="composite" presStyleCnt="0"/>
      <dgm:spPr/>
    </dgm:pt>
    <dgm:pt modelId="{57E26C42-29B0-4B5F-B16F-2852DD74635D}" type="pres">
      <dgm:prSet presAssocID="{873FC48E-B041-4EE5-B70D-D2580AEC5F89}" presName="parentText" presStyleLbl="alignNode1" presStyleIdx="3" presStyleCnt="4">
        <dgm:presLayoutVars>
          <dgm:chMax val="1"/>
          <dgm:bulletEnabled val="1"/>
        </dgm:presLayoutVars>
      </dgm:prSet>
      <dgm:spPr/>
      <dgm:t>
        <a:bodyPr/>
        <a:lstStyle/>
        <a:p>
          <a:endParaRPr lang="en-US"/>
        </a:p>
      </dgm:t>
    </dgm:pt>
    <dgm:pt modelId="{3432E71E-21AC-4240-82FC-A72DB9E3BA6F}" type="pres">
      <dgm:prSet presAssocID="{873FC48E-B041-4EE5-B70D-D2580AEC5F89}" presName="descendantText" presStyleLbl="alignAcc1" presStyleIdx="3" presStyleCnt="4">
        <dgm:presLayoutVars>
          <dgm:bulletEnabled val="1"/>
        </dgm:presLayoutVars>
      </dgm:prSet>
      <dgm:spPr/>
      <dgm:t>
        <a:bodyPr/>
        <a:lstStyle/>
        <a:p>
          <a:endParaRPr lang="en-US"/>
        </a:p>
      </dgm:t>
    </dgm:pt>
  </dgm:ptLst>
  <dgm:cxnLst>
    <dgm:cxn modelId="{6D3CDDED-C340-497F-951E-706D86D68E79}" srcId="{98B10913-56F4-424E-A607-F18F810BFA00}" destId="{1B42F606-486E-4E72-A210-E0451506A8B7}" srcOrd="2" destOrd="0" parTransId="{54A19F22-1BAD-4186-A82F-2A30D26C7C91}" sibTransId="{8DBE64DC-5D2D-4AE7-A704-8445E3A84929}"/>
    <dgm:cxn modelId="{C3A666CC-827F-477C-9E7F-A2083F4BE7DA}" srcId="{8F3D00DB-A32B-4542-AF9E-2E2BC9144B6E}" destId="{A0352FCA-11FB-4FEA-B61B-C0EB31008FEF}" srcOrd="1" destOrd="0" parTransId="{392AFA8B-28E8-4A75-8879-6B04E6574E41}" sibTransId="{D2A781A4-E7FD-4CA1-A642-98C382D5BAE2}"/>
    <dgm:cxn modelId="{920EB528-D6C2-408F-908B-F106FD3FB026}" srcId="{8F3D00DB-A32B-4542-AF9E-2E2BC9144B6E}" destId="{FF9A6866-E0C5-4AB3-9071-EF927FE99192}" srcOrd="2" destOrd="0" parTransId="{DA574FBA-3E52-4072-B54E-FC53500FE64D}" sibTransId="{43E0723C-65AD-412B-B548-6211EC140320}"/>
    <dgm:cxn modelId="{40959F1E-B170-45E7-9AE9-6013664FF14C}" srcId="{4D2EF0EC-FEFC-4855-9E1C-8E14D5FC1FB5}" destId="{8F3D00DB-A32B-4542-AF9E-2E2BC9144B6E}" srcOrd="0" destOrd="0" parTransId="{9898B091-1EC5-4F5F-8A13-17C34C18E351}" sibTransId="{8468C5E2-F8D8-412D-A81A-9685B8008877}"/>
    <dgm:cxn modelId="{44EC22D0-34E2-4ACE-B381-CCDB82CA429F}" srcId="{4D2EF0EC-FEFC-4855-9E1C-8E14D5FC1FB5}" destId="{30AF5810-09A8-469A-A583-BE11FA6F1175}" srcOrd="1" destOrd="0" parTransId="{69140340-A8BA-4EFF-A266-796E0C11506A}" sibTransId="{D2EA0A2D-DB46-414D-B9FF-4CD01C6E394A}"/>
    <dgm:cxn modelId="{08EC6321-E946-4457-8745-88442DC7C95A}" srcId="{98B10913-56F4-424E-A607-F18F810BFA00}" destId="{E49AECAB-DC68-406B-90B0-E73F7B1EA872}" srcOrd="1" destOrd="0" parTransId="{3F3D73B1-35D8-48C2-B8C0-9374131F6E0E}" sibTransId="{629DAEC4-FCCD-4606-A1A8-1D27C837DEDA}"/>
    <dgm:cxn modelId="{BCA5D746-6B0C-4359-9D5D-1377960B4B47}" srcId="{4D2EF0EC-FEFC-4855-9E1C-8E14D5FC1FB5}" destId="{98B10913-56F4-424E-A607-F18F810BFA00}" srcOrd="2" destOrd="0" parTransId="{7B8D76AE-A320-4F69-A33D-D5E00BCC6069}" sibTransId="{A0A8399F-3792-4FE0-AA99-0B1CC6B0719A}"/>
    <dgm:cxn modelId="{200B84E7-8D95-48D1-B4B8-C3F18CBDA7DB}" srcId="{873FC48E-B041-4EE5-B70D-D2580AEC5F89}" destId="{104A1BC2-EDE6-4742-AEFD-3322EC5CD3B6}" srcOrd="0" destOrd="0" parTransId="{5C1D6C8D-F84E-44C5-972C-11668E8B296A}" sibTransId="{C64296CB-48A9-43F3-B4B8-F9DD604403D1}"/>
    <dgm:cxn modelId="{12572326-161F-4709-93FA-D45CA62A8890}" type="presOf" srcId="{ADA8AC72-1FD8-4AD3-8493-C377967A8E17}" destId="{3432E71E-21AC-4240-82FC-A72DB9E3BA6F}" srcOrd="0" destOrd="2" presId="urn:microsoft.com/office/officeart/2005/8/layout/chevron2"/>
    <dgm:cxn modelId="{699CFAE7-E1D5-495B-9D02-9C51331C83F2}" type="presOf" srcId="{85192412-29BA-4FC5-955A-A4D1751C6827}" destId="{A991482C-9B90-4918-B925-69B96F1D1F54}" srcOrd="0" destOrd="1" presId="urn:microsoft.com/office/officeart/2005/8/layout/chevron2"/>
    <dgm:cxn modelId="{E379835A-AF4B-4951-AEB9-C4CE9AA13E76}" type="presOf" srcId="{4D2EF0EC-FEFC-4855-9E1C-8E14D5FC1FB5}" destId="{88C765CB-B4EF-4047-8299-3A7DB3A0FF38}" srcOrd="0" destOrd="0" presId="urn:microsoft.com/office/officeart/2005/8/layout/chevron2"/>
    <dgm:cxn modelId="{4F1EB2C2-3406-4C20-A2B0-F76596ED00AF}" type="presOf" srcId="{30AF5810-09A8-469A-A583-BE11FA6F1175}" destId="{4548049B-BBF3-43AD-AB7F-564B723952B6}" srcOrd="0" destOrd="0" presId="urn:microsoft.com/office/officeart/2005/8/layout/chevron2"/>
    <dgm:cxn modelId="{2E8FF736-EF84-43B6-A4A0-4DB4B7A205E8}" srcId="{30AF5810-09A8-469A-A583-BE11FA6F1175}" destId="{D87B6539-0BCD-4FD7-934C-38D84B60FD8C}" srcOrd="2" destOrd="0" parTransId="{6A56717C-E513-4628-9F4E-2F53EA0AA667}" sibTransId="{B57113FA-28ED-49FD-865D-28308C7E1275}"/>
    <dgm:cxn modelId="{B430F1EF-0818-4834-B5E3-4DC3293D6817}" type="presOf" srcId="{104A1BC2-EDE6-4742-AEFD-3322EC5CD3B6}" destId="{3432E71E-21AC-4240-82FC-A72DB9E3BA6F}" srcOrd="0" destOrd="0" presId="urn:microsoft.com/office/officeart/2005/8/layout/chevron2"/>
    <dgm:cxn modelId="{22FACE28-422D-4FE1-9450-9583CB200DDE}" type="presOf" srcId="{A0352FCA-11FB-4FEA-B61B-C0EB31008FEF}" destId="{8F58A05D-55F1-41DD-B400-578198AE731B}" srcOrd="0" destOrd="1" presId="urn:microsoft.com/office/officeart/2005/8/layout/chevron2"/>
    <dgm:cxn modelId="{57E60DDD-AA05-4DE6-BBD5-2ABE4B2A6CF0}" type="presOf" srcId="{D87B6539-0BCD-4FD7-934C-38D84B60FD8C}" destId="{A991482C-9B90-4918-B925-69B96F1D1F54}" srcOrd="0" destOrd="2" presId="urn:microsoft.com/office/officeart/2005/8/layout/chevron2"/>
    <dgm:cxn modelId="{C09715C7-784F-43DD-B363-58A386A4A758}" type="presOf" srcId="{CA608FDB-CB04-4A8C-944C-B96DF27D2FD0}" destId="{A991482C-9B90-4918-B925-69B96F1D1F54}" srcOrd="0" destOrd="0" presId="urn:microsoft.com/office/officeart/2005/8/layout/chevron2"/>
    <dgm:cxn modelId="{D729E918-31D3-4B5F-A8A2-628C10ACDD53}" srcId="{873FC48E-B041-4EE5-B70D-D2580AEC5F89}" destId="{474AD946-322E-403B-BF10-ED2FCF39FF11}" srcOrd="1" destOrd="0" parTransId="{DD7F01B8-3BB7-4753-819D-3FB808776824}" sibTransId="{5BC72C33-EB36-4C5B-8AAC-F243C971597D}"/>
    <dgm:cxn modelId="{A5D97A96-ECCA-4928-AA87-A7E1F26DA238}" srcId="{4D2EF0EC-FEFC-4855-9E1C-8E14D5FC1FB5}" destId="{873FC48E-B041-4EE5-B70D-D2580AEC5F89}" srcOrd="3" destOrd="0" parTransId="{68FB8312-ABC4-428C-8E4E-8295402DEA05}" sibTransId="{BD05400C-71D2-43EA-8F19-37A314145F44}"/>
    <dgm:cxn modelId="{D431CCFF-30EB-4E2C-ABE7-731FA72499F6}" srcId="{30AF5810-09A8-469A-A583-BE11FA6F1175}" destId="{CA608FDB-CB04-4A8C-944C-B96DF27D2FD0}" srcOrd="0" destOrd="0" parTransId="{764CD5B7-2919-4805-860B-34623F9E7C6F}" sibTransId="{15ADE3FC-7B7D-4FD2-8CCD-1A0D41B513E8}"/>
    <dgm:cxn modelId="{CA5672A2-FFFD-4858-8251-6F91E0E3BE7A}" srcId="{8F3D00DB-A32B-4542-AF9E-2E2BC9144B6E}" destId="{7BFD2D46-1CD1-41F9-99EE-CEA66C7E0965}" srcOrd="0" destOrd="0" parTransId="{AEB887F9-3528-4D9F-AB01-1B454457F5F5}" sibTransId="{E342E93B-3684-4938-B1E3-2D9E63F2A3D2}"/>
    <dgm:cxn modelId="{B4460E1E-F443-49FF-A350-6B3167BDCEA5}" type="presOf" srcId="{1B42F606-486E-4E72-A210-E0451506A8B7}" destId="{2F8AA85F-6B63-4A16-B617-CDB8B5E048CF}" srcOrd="0" destOrd="2" presId="urn:microsoft.com/office/officeart/2005/8/layout/chevron2"/>
    <dgm:cxn modelId="{C617EE2A-77B6-47D3-828E-CD56A67280C5}" srcId="{873FC48E-B041-4EE5-B70D-D2580AEC5F89}" destId="{ADA8AC72-1FD8-4AD3-8493-C377967A8E17}" srcOrd="2" destOrd="0" parTransId="{DC5F2E55-9D63-4C75-BF1F-0D633668F85B}" sibTransId="{034E2A66-BF6B-42CC-93AC-516BD678781C}"/>
    <dgm:cxn modelId="{B7EACE20-E03A-44D4-8359-015D6DB733E0}" type="presOf" srcId="{E49AECAB-DC68-406B-90B0-E73F7B1EA872}" destId="{2F8AA85F-6B63-4A16-B617-CDB8B5E048CF}" srcOrd="0" destOrd="1" presId="urn:microsoft.com/office/officeart/2005/8/layout/chevron2"/>
    <dgm:cxn modelId="{5BEF9C16-936A-4B42-A513-7963629C4DC1}" type="presOf" srcId="{8F3D00DB-A32B-4542-AF9E-2E2BC9144B6E}" destId="{9E8AD587-AFB6-4AC1-843A-C82F6A7797E6}" srcOrd="0" destOrd="0" presId="urn:microsoft.com/office/officeart/2005/8/layout/chevron2"/>
    <dgm:cxn modelId="{C4C2EF2E-3D2A-4270-B227-57F9DED69668}" type="presOf" srcId="{FF9A6866-E0C5-4AB3-9071-EF927FE99192}" destId="{8F58A05D-55F1-41DD-B400-578198AE731B}" srcOrd="0" destOrd="2" presId="urn:microsoft.com/office/officeart/2005/8/layout/chevron2"/>
    <dgm:cxn modelId="{07698FE5-D082-4383-A7E0-3F7DC4B00FA2}" type="presOf" srcId="{98B10913-56F4-424E-A607-F18F810BFA00}" destId="{20A083A7-FCE8-47C0-AA63-4235F7E6AB6E}" srcOrd="0" destOrd="0" presId="urn:microsoft.com/office/officeart/2005/8/layout/chevron2"/>
    <dgm:cxn modelId="{8BEF677E-DC98-4E4D-8E20-BA2EC0A3B271}" type="presOf" srcId="{542A7522-A4BB-4314-B329-177B0B1F42DC}" destId="{2F8AA85F-6B63-4A16-B617-CDB8B5E048CF}" srcOrd="0" destOrd="0" presId="urn:microsoft.com/office/officeart/2005/8/layout/chevron2"/>
    <dgm:cxn modelId="{7E9397F9-2941-401A-A6FB-AD6FB219BDAC}" type="presOf" srcId="{474AD946-322E-403B-BF10-ED2FCF39FF11}" destId="{3432E71E-21AC-4240-82FC-A72DB9E3BA6F}" srcOrd="0" destOrd="1" presId="urn:microsoft.com/office/officeart/2005/8/layout/chevron2"/>
    <dgm:cxn modelId="{CE755656-01DC-4A2F-B0CF-3245F72CAA04}" srcId="{30AF5810-09A8-469A-A583-BE11FA6F1175}" destId="{85192412-29BA-4FC5-955A-A4D1751C6827}" srcOrd="1" destOrd="0" parTransId="{021EC660-4849-4AE9-9D85-67BE958C31B1}" sibTransId="{0829C6FF-5221-4A64-89BB-90CCB21109C4}"/>
    <dgm:cxn modelId="{4B7A9007-ABD5-4FB2-AD09-62113F22DE31}" type="presOf" srcId="{7BFD2D46-1CD1-41F9-99EE-CEA66C7E0965}" destId="{8F58A05D-55F1-41DD-B400-578198AE731B}" srcOrd="0" destOrd="0" presId="urn:microsoft.com/office/officeart/2005/8/layout/chevron2"/>
    <dgm:cxn modelId="{254326FF-8FEA-4437-BB92-6FB328FA8679}" srcId="{98B10913-56F4-424E-A607-F18F810BFA00}" destId="{542A7522-A4BB-4314-B329-177B0B1F42DC}" srcOrd="0" destOrd="0" parTransId="{26BEA4B1-42C3-4C61-969A-415303C1621B}" sibTransId="{8D5715FD-9D9B-4D50-8240-9D3FB04AF114}"/>
    <dgm:cxn modelId="{7805952D-5D6E-4DF2-8EF1-D16E5852352A}" type="presOf" srcId="{873FC48E-B041-4EE5-B70D-D2580AEC5F89}" destId="{57E26C42-29B0-4B5F-B16F-2852DD74635D}" srcOrd="0" destOrd="0" presId="urn:microsoft.com/office/officeart/2005/8/layout/chevron2"/>
    <dgm:cxn modelId="{3F812980-5959-451D-823D-C0519A761E28}" type="presParOf" srcId="{88C765CB-B4EF-4047-8299-3A7DB3A0FF38}" destId="{629BBBA2-AA73-48CA-8A73-4B7A9F94B6B5}" srcOrd="0" destOrd="0" presId="urn:microsoft.com/office/officeart/2005/8/layout/chevron2"/>
    <dgm:cxn modelId="{C568FA4F-E69C-44AC-ADDD-ECF588FDB004}" type="presParOf" srcId="{629BBBA2-AA73-48CA-8A73-4B7A9F94B6B5}" destId="{9E8AD587-AFB6-4AC1-843A-C82F6A7797E6}" srcOrd="0" destOrd="0" presId="urn:microsoft.com/office/officeart/2005/8/layout/chevron2"/>
    <dgm:cxn modelId="{A0EA6DB9-7AB5-40B5-97B8-EA764C252C81}" type="presParOf" srcId="{629BBBA2-AA73-48CA-8A73-4B7A9F94B6B5}" destId="{8F58A05D-55F1-41DD-B400-578198AE731B}" srcOrd="1" destOrd="0" presId="urn:microsoft.com/office/officeart/2005/8/layout/chevron2"/>
    <dgm:cxn modelId="{5AB3DD1A-19E2-4799-A535-E58BBC5B89B2}" type="presParOf" srcId="{88C765CB-B4EF-4047-8299-3A7DB3A0FF38}" destId="{57940587-C777-486B-A19F-D005109D1335}" srcOrd="1" destOrd="0" presId="urn:microsoft.com/office/officeart/2005/8/layout/chevron2"/>
    <dgm:cxn modelId="{460E050B-4D6B-407C-9CFC-8621E275F3AE}" type="presParOf" srcId="{88C765CB-B4EF-4047-8299-3A7DB3A0FF38}" destId="{683E8962-9E89-4020-AC17-96786E952F4B}" srcOrd="2" destOrd="0" presId="urn:microsoft.com/office/officeart/2005/8/layout/chevron2"/>
    <dgm:cxn modelId="{B4C15137-03BA-426E-895A-1201618BECF0}" type="presParOf" srcId="{683E8962-9E89-4020-AC17-96786E952F4B}" destId="{4548049B-BBF3-43AD-AB7F-564B723952B6}" srcOrd="0" destOrd="0" presId="urn:microsoft.com/office/officeart/2005/8/layout/chevron2"/>
    <dgm:cxn modelId="{F58D575C-D033-4A57-8410-AF4088E98E17}" type="presParOf" srcId="{683E8962-9E89-4020-AC17-96786E952F4B}" destId="{A991482C-9B90-4918-B925-69B96F1D1F54}" srcOrd="1" destOrd="0" presId="urn:microsoft.com/office/officeart/2005/8/layout/chevron2"/>
    <dgm:cxn modelId="{8C897752-A892-45B4-BD79-13FFE03513E7}" type="presParOf" srcId="{88C765CB-B4EF-4047-8299-3A7DB3A0FF38}" destId="{2F77A4D5-5DA7-44F1-84E4-48189B284B97}" srcOrd="3" destOrd="0" presId="urn:microsoft.com/office/officeart/2005/8/layout/chevron2"/>
    <dgm:cxn modelId="{396B0B23-79E0-4B14-AE06-6054FAC82B9F}" type="presParOf" srcId="{88C765CB-B4EF-4047-8299-3A7DB3A0FF38}" destId="{A0099A52-764E-40D8-BAC8-8B4E1974576E}" srcOrd="4" destOrd="0" presId="urn:microsoft.com/office/officeart/2005/8/layout/chevron2"/>
    <dgm:cxn modelId="{18F37134-3DAB-4252-9608-B6318CD05F67}" type="presParOf" srcId="{A0099A52-764E-40D8-BAC8-8B4E1974576E}" destId="{20A083A7-FCE8-47C0-AA63-4235F7E6AB6E}" srcOrd="0" destOrd="0" presId="urn:microsoft.com/office/officeart/2005/8/layout/chevron2"/>
    <dgm:cxn modelId="{6799F372-B445-4AFC-A408-B7CEF37E15B0}" type="presParOf" srcId="{A0099A52-764E-40D8-BAC8-8B4E1974576E}" destId="{2F8AA85F-6B63-4A16-B617-CDB8B5E048CF}" srcOrd="1" destOrd="0" presId="urn:microsoft.com/office/officeart/2005/8/layout/chevron2"/>
    <dgm:cxn modelId="{02F27901-398D-4688-A1CF-3D9CC5ADF834}" type="presParOf" srcId="{88C765CB-B4EF-4047-8299-3A7DB3A0FF38}" destId="{4CF3C4CD-EFF3-4F37-B447-4AD4BEA0C0D3}" srcOrd="5" destOrd="0" presId="urn:microsoft.com/office/officeart/2005/8/layout/chevron2"/>
    <dgm:cxn modelId="{7A64BABC-52DB-4316-847C-F702B5139C6A}" type="presParOf" srcId="{88C765CB-B4EF-4047-8299-3A7DB3A0FF38}" destId="{207245CB-41B1-4454-9DB9-947C1FE3DA4D}" srcOrd="6" destOrd="0" presId="urn:microsoft.com/office/officeart/2005/8/layout/chevron2"/>
    <dgm:cxn modelId="{E29BA12F-483B-43FC-BA14-5F56ECDB27A8}" type="presParOf" srcId="{207245CB-41B1-4454-9DB9-947C1FE3DA4D}" destId="{57E26C42-29B0-4B5F-B16F-2852DD74635D}" srcOrd="0" destOrd="0" presId="urn:microsoft.com/office/officeart/2005/8/layout/chevron2"/>
    <dgm:cxn modelId="{190ED758-2C6B-49D2-9B4A-53E16C0172DA}" type="presParOf" srcId="{207245CB-41B1-4454-9DB9-947C1FE3DA4D}" destId="{3432E71E-21AC-4240-82FC-A72DB9E3BA6F}"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567C3B-9397-4F97-A30D-C9E93B0922B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B846529A-6E6F-4213-B09B-E3671B8FA48E}">
      <dgm:prSet phldrT="[Text]"/>
      <dgm:spPr/>
      <dgm:t>
        <a:bodyPr/>
        <a:lstStyle/>
        <a:p>
          <a:r>
            <a:rPr lang="en-US" dirty="0"/>
            <a:t>Pain</a:t>
          </a:r>
        </a:p>
      </dgm:t>
    </dgm:pt>
    <dgm:pt modelId="{216FBF46-08A6-46FA-A169-E97926474278}" type="parTrans" cxnId="{2BBE0A3F-7DC5-4A97-BF99-4C64B78E8E3C}">
      <dgm:prSet/>
      <dgm:spPr/>
      <dgm:t>
        <a:bodyPr/>
        <a:lstStyle/>
        <a:p>
          <a:endParaRPr lang="en-US"/>
        </a:p>
      </dgm:t>
    </dgm:pt>
    <dgm:pt modelId="{1477ED08-8658-4B0D-A332-CCC353ACEA7B}" type="sibTrans" cxnId="{2BBE0A3F-7DC5-4A97-BF99-4C64B78E8E3C}">
      <dgm:prSet/>
      <dgm:spPr/>
      <dgm:t>
        <a:bodyPr/>
        <a:lstStyle/>
        <a:p>
          <a:endParaRPr lang="en-US"/>
        </a:p>
      </dgm:t>
    </dgm:pt>
    <dgm:pt modelId="{4DAF9B57-2673-4D9E-A022-B983D18FEC8B}">
      <dgm:prSet phldrT="[Text]"/>
      <dgm:spPr/>
      <dgm:t>
        <a:bodyPr/>
        <a:lstStyle/>
        <a:p>
          <a:r>
            <a:rPr lang="en-US" dirty="0"/>
            <a:t>Gain</a:t>
          </a:r>
        </a:p>
      </dgm:t>
    </dgm:pt>
    <dgm:pt modelId="{441A3C80-B5B1-4CCC-976F-7DDC7A7CEC14}" type="parTrans" cxnId="{7DAC5667-D7ED-4047-9019-86C184D0E236}">
      <dgm:prSet/>
      <dgm:spPr/>
      <dgm:t>
        <a:bodyPr/>
        <a:lstStyle/>
        <a:p>
          <a:endParaRPr lang="en-US"/>
        </a:p>
      </dgm:t>
    </dgm:pt>
    <dgm:pt modelId="{200D6CF2-8577-4DDD-85C2-0496909651C0}" type="sibTrans" cxnId="{7DAC5667-D7ED-4047-9019-86C184D0E236}">
      <dgm:prSet/>
      <dgm:spPr/>
      <dgm:t>
        <a:bodyPr/>
        <a:lstStyle/>
        <a:p>
          <a:endParaRPr lang="en-US"/>
        </a:p>
      </dgm:t>
    </dgm:pt>
    <dgm:pt modelId="{35AE23E2-9330-4F7B-B729-D2A8E5D16051}" type="pres">
      <dgm:prSet presAssocID="{53567C3B-9397-4F97-A30D-C9E93B0922BC}" presName="compositeShape" presStyleCnt="0">
        <dgm:presLayoutVars>
          <dgm:chMax val="2"/>
          <dgm:dir/>
          <dgm:resizeHandles val="exact"/>
        </dgm:presLayoutVars>
      </dgm:prSet>
      <dgm:spPr/>
      <dgm:t>
        <a:bodyPr/>
        <a:lstStyle/>
        <a:p>
          <a:endParaRPr lang="en-US"/>
        </a:p>
      </dgm:t>
    </dgm:pt>
    <dgm:pt modelId="{10BCD353-850A-4EA4-BAD5-456A5081F707}" type="pres">
      <dgm:prSet presAssocID="{53567C3B-9397-4F97-A30D-C9E93B0922BC}" presName="divider" presStyleLbl="fgShp" presStyleIdx="0" presStyleCnt="1"/>
      <dgm:spPr/>
    </dgm:pt>
    <dgm:pt modelId="{572EB155-CD2C-47AB-BC52-1EA8235D9250}" type="pres">
      <dgm:prSet presAssocID="{B846529A-6E6F-4213-B09B-E3671B8FA48E}" presName="downArrow" presStyleLbl="node1" presStyleIdx="0" presStyleCnt="2" custScaleX="118348" custLinFactNeighborX="-20734" custLinFactNeighborY="2652"/>
      <dgm:spPr/>
    </dgm:pt>
    <dgm:pt modelId="{3051A807-4C82-4B93-91AF-3AFC61DD7704}" type="pres">
      <dgm:prSet presAssocID="{B846529A-6E6F-4213-B09B-E3671B8FA48E}" presName="downArrowText" presStyleLbl="revTx" presStyleIdx="0" presStyleCnt="2" custLinFactNeighborX="40797">
        <dgm:presLayoutVars>
          <dgm:bulletEnabled val="1"/>
        </dgm:presLayoutVars>
      </dgm:prSet>
      <dgm:spPr/>
      <dgm:t>
        <a:bodyPr/>
        <a:lstStyle/>
        <a:p>
          <a:endParaRPr lang="en-US"/>
        </a:p>
      </dgm:t>
    </dgm:pt>
    <dgm:pt modelId="{98160398-6617-445B-B274-DAABD3333F4A}" type="pres">
      <dgm:prSet presAssocID="{4DAF9B57-2673-4D9E-A022-B983D18FEC8B}" presName="upArrow" presStyleLbl="node1" presStyleIdx="1" presStyleCnt="2" custScaleX="125811" custLinFactNeighborX="20978" custLinFactNeighborY="-1136"/>
      <dgm:spPr/>
    </dgm:pt>
    <dgm:pt modelId="{3BFA6843-B43B-44EF-9846-AC45CBDCFF1A}" type="pres">
      <dgm:prSet presAssocID="{4DAF9B57-2673-4D9E-A022-B983D18FEC8B}" presName="upArrowText" presStyleLbl="revTx" presStyleIdx="1" presStyleCnt="2" custLinFactNeighborX="-35407" custLinFactNeighborY="-1010">
        <dgm:presLayoutVars>
          <dgm:bulletEnabled val="1"/>
        </dgm:presLayoutVars>
      </dgm:prSet>
      <dgm:spPr/>
      <dgm:t>
        <a:bodyPr/>
        <a:lstStyle/>
        <a:p>
          <a:endParaRPr lang="en-US"/>
        </a:p>
      </dgm:t>
    </dgm:pt>
  </dgm:ptLst>
  <dgm:cxnLst>
    <dgm:cxn modelId="{2BBE0A3F-7DC5-4A97-BF99-4C64B78E8E3C}" srcId="{53567C3B-9397-4F97-A30D-C9E93B0922BC}" destId="{B846529A-6E6F-4213-B09B-E3671B8FA48E}" srcOrd="0" destOrd="0" parTransId="{216FBF46-08A6-46FA-A169-E97926474278}" sibTransId="{1477ED08-8658-4B0D-A332-CCC353ACEA7B}"/>
    <dgm:cxn modelId="{43B5B28E-28EE-4F66-A74B-0DA0D8237408}" type="presOf" srcId="{4DAF9B57-2673-4D9E-A022-B983D18FEC8B}" destId="{3BFA6843-B43B-44EF-9846-AC45CBDCFF1A}" srcOrd="0" destOrd="0" presId="urn:microsoft.com/office/officeart/2005/8/layout/arrow3"/>
    <dgm:cxn modelId="{20EFCD6E-D2E9-40A2-86D2-E1DD9CA73953}" type="presOf" srcId="{53567C3B-9397-4F97-A30D-C9E93B0922BC}" destId="{35AE23E2-9330-4F7B-B729-D2A8E5D16051}" srcOrd="0" destOrd="0" presId="urn:microsoft.com/office/officeart/2005/8/layout/arrow3"/>
    <dgm:cxn modelId="{37F942E0-9943-4FC0-B93E-0C1724A20E8A}" type="presOf" srcId="{B846529A-6E6F-4213-B09B-E3671B8FA48E}" destId="{3051A807-4C82-4B93-91AF-3AFC61DD7704}" srcOrd="0" destOrd="0" presId="urn:microsoft.com/office/officeart/2005/8/layout/arrow3"/>
    <dgm:cxn modelId="{7DAC5667-D7ED-4047-9019-86C184D0E236}" srcId="{53567C3B-9397-4F97-A30D-C9E93B0922BC}" destId="{4DAF9B57-2673-4D9E-A022-B983D18FEC8B}" srcOrd="1" destOrd="0" parTransId="{441A3C80-B5B1-4CCC-976F-7DDC7A7CEC14}" sibTransId="{200D6CF2-8577-4DDD-85C2-0496909651C0}"/>
    <dgm:cxn modelId="{08ECEA2D-6DE8-4761-8209-3639D263B27C}" type="presParOf" srcId="{35AE23E2-9330-4F7B-B729-D2A8E5D16051}" destId="{10BCD353-850A-4EA4-BAD5-456A5081F707}" srcOrd="0" destOrd="0" presId="urn:microsoft.com/office/officeart/2005/8/layout/arrow3"/>
    <dgm:cxn modelId="{DC6ED2C4-242A-471F-B291-29E1BB86E941}" type="presParOf" srcId="{35AE23E2-9330-4F7B-B729-D2A8E5D16051}" destId="{572EB155-CD2C-47AB-BC52-1EA8235D9250}" srcOrd="1" destOrd="0" presId="urn:microsoft.com/office/officeart/2005/8/layout/arrow3"/>
    <dgm:cxn modelId="{04D2DBBD-E692-4D5E-A18B-F155516B607C}" type="presParOf" srcId="{35AE23E2-9330-4F7B-B729-D2A8E5D16051}" destId="{3051A807-4C82-4B93-91AF-3AFC61DD7704}" srcOrd="2" destOrd="0" presId="urn:microsoft.com/office/officeart/2005/8/layout/arrow3"/>
    <dgm:cxn modelId="{9875FED0-CFC3-418C-AF2B-3D4225B6AD97}" type="presParOf" srcId="{35AE23E2-9330-4F7B-B729-D2A8E5D16051}" destId="{98160398-6617-445B-B274-DAABD3333F4A}" srcOrd="3" destOrd="0" presId="urn:microsoft.com/office/officeart/2005/8/layout/arrow3"/>
    <dgm:cxn modelId="{883CD89D-0FA3-4C23-8BAA-D1FFDECCA985}" type="presParOf" srcId="{35AE23E2-9330-4F7B-B729-D2A8E5D16051}" destId="{3BFA6843-B43B-44EF-9846-AC45CBDCFF1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D1852-70DC-454E-B05D-5F5D4F6B4386}">
      <dsp:nvSpPr>
        <dsp:cNvPr id="0" name=""/>
        <dsp:cNvSpPr/>
      </dsp:nvSpPr>
      <dsp:spPr>
        <a:xfrm>
          <a:off x="666314" y="76761"/>
          <a:ext cx="830855" cy="313359"/>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hueOff val="0"/>
                  <a:satOff val="0"/>
                  <a:lumOff val="0"/>
                  <a:alphaOff val="0"/>
                </a:sysClr>
              </a:solidFill>
              <a:latin typeface="Calibri"/>
              <a:ea typeface="+mn-ea"/>
              <a:cs typeface="+mn-cs"/>
            </a:rPr>
            <a:t>Plan</a:t>
          </a:r>
        </a:p>
      </dsp:txBody>
      <dsp:txXfrm>
        <a:off x="666314" y="76761"/>
        <a:ext cx="830855" cy="313359"/>
      </dsp:txXfrm>
    </dsp:sp>
    <dsp:sp modelId="{59D632E1-D7CE-4751-BCB6-F7DCC56E1AEF}">
      <dsp:nvSpPr>
        <dsp:cNvPr id="0" name=""/>
        <dsp:cNvSpPr/>
      </dsp:nvSpPr>
      <dsp:spPr>
        <a:xfrm>
          <a:off x="145938" y="425"/>
          <a:ext cx="1168819" cy="1168819"/>
        </a:xfrm>
        <a:prstGeom prst="circularArrow">
          <a:avLst>
            <a:gd name="adj1" fmla="val 6908"/>
            <a:gd name="adj2" fmla="val 465822"/>
            <a:gd name="adj3" fmla="val 547439"/>
            <a:gd name="adj4" fmla="val 20586740"/>
            <a:gd name="adj5" fmla="val 8059"/>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03CB47-B7BF-4CB7-A3C8-17699AD1CB13}">
      <dsp:nvSpPr>
        <dsp:cNvPr id="0" name=""/>
        <dsp:cNvSpPr/>
      </dsp:nvSpPr>
      <dsp:spPr>
        <a:xfrm>
          <a:off x="874727" y="729213"/>
          <a:ext cx="414030" cy="414030"/>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hueOff val="0"/>
                  <a:satOff val="0"/>
                  <a:lumOff val="0"/>
                  <a:alphaOff val="0"/>
                </a:sysClr>
              </a:solidFill>
              <a:latin typeface="Calibri"/>
              <a:ea typeface="+mn-ea"/>
              <a:cs typeface="+mn-cs"/>
            </a:rPr>
            <a:t>Do</a:t>
          </a:r>
        </a:p>
      </dsp:txBody>
      <dsp:txXfrm>
        <a:off x="874727" y="729213"/>
        <a:ext cx="414030" cy="414030"/>
      </dsp:txXfrm>
    </dsp:sp>
    <dsp:sp modelId="{E06D159F-E2B5-49A9-A5EF-558D3361630C}">
      <dsp:nvSpPr>
        <dsp:cNvPr id="0" name=""/>
        <dsp:cNvSpPr/>
      </dsp:nvSpPr>
      <dsp:spPr>
        <a:xfrm>
          <a:off x="145938" y="425"/>
          <a:ext cx="1168819" cy="1168819"/>
        </a:xfrm>
        <a:prstGeom prst="circularArrow">
          <a:avLst>
            <a:gd name="adj1" fmla="val 6908"/>
            <a:gd name="adj2" fmla="val 465822"/>
            <a:gd name="adj3" fmla="val 5947439"/>
            <a:gd name="adj4" fmla="val 4386740"/>
            <a:gd name="adj5" fmla="val 8059"/>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81BD112-3A48-40F1-82EA-17572A77DAB4}">
      <dsp:nvSpPr>
        <dsp:cNvPr id="0" name=""/>
        <dsp:cNvSpPr/>
      </dsp:nvSpPr>
      <dsp:spPr>
        <a:xfrm>
          <a:off x="30639" y="729213"/>
          <a:ext cx="696631" cy="414030"/>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hueOff val="0"/>
                  <a:satOff val="0"/>
                  <a:lumOff val="0"/>
                  <a:alphaOff val="0"/>
                </a:sysClr>
              </a:solidFill>
              <a:latin typeface="Calibri"/>
              <a:ea typeface="+mn-ea"/>
              <a:cs typeface="+mn-cs"/>
            </a:rPr>
            <a:t>Study</a:t>
          </a:r>
        </a:p>
      </dsp:txBody>
      <dsp:txXfrm>
        <a:off x="30639" y="729213"/>
        <a:ext cx="696631" cy="414030"/>
      </dsp:txXfrm>
    </dsp:sp>
    <dsp:sp modelId="{21EA8D49-8ABE-4330-9C8F-409979FBCD1F}">
      <dsp:nvSpPr>
        <dsp:cNvPr id="0" name=""/>
        <dsp:cNvSpPr/>
      </dsp:nvSpPr>
      <dsp:spPr>
        <a:xfrm>
          <a:off x="145938" y="425"/>
          <a:ext cx="1168819" cy="1168819"/>
        </a:xfrm>
        <a:prstGeom prst="circularArrow">
          <a:avLst>
            <a:gd name="adj1" fmla="val 6908"/>
            <a:gd name="adj2" fmla="val 465822"/>
            <a:gd name="adj3" fmla="val 11347439"/>
            <a:gd name="adj4" fmla="val 9786740"/>
            <a:gd name="adj5" fmla="val 8059"/>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17C8E8-0EDD-49CD-81C5-09686D824665}">
      <dsp:nvSpPr>
        <dsp:cNvPr id="0" name=""/>
        <dsp:cNvSpPr/>
      </dsp:nvSpPr>
      <dsp:spPr>
        <a:xfrm>
          <a:off x="171939" y="26425"/>
          <a:ext cx="414030" cy="414030"/>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Text" lastClr="000000">
                  <a:hueOff val="0"/>
                  <a:satOff val="0"/>
                  <a:lumOff val="0"/>
                  <a:alphaOff val="0"/>
                </a:sysClr>
              </a:solidFill>
              <a:latin typeface="Calibri"/>
              <a:ea typeface="+mn-ea"/>
              <a:cs typeface="+mn-cs"/>
            </a:rPr>
            <a:t>Act</a:t>
          </a:r>
        </a:p>
      </dsp:txBody>
      <dsp:txXfrm>
        <a:off x="171939" y="26425"/>
        <a:ext cx="414030" cy="414030"/>
      </dsp:txXfrm>
    </dsp:sp>
    <dsp:sp modelId="{0FDEF9BD-D751-4AA6-AD83-709883D0706A}">
      <dsp:nvSpPr>
        <dsp:cNvPr id="0" name=""/>
        <dsp:cNvSpPr/>
      </dsp:nvSpPr>
      <dsp:spPr>
        <a:xfrm>
          <a:off x="145938" y="425"/>
          <a:ext cx="1168819" cy="1168819"/>
        </a:xfrm>
        <a:prstGeom prst="circularArrow">
          <a:avLst>
            <a:gd name="adj1" fmla="val 6908"/>
            <a:gd name="adj2" fmla="val 465822"/>
            <a:gd name="adj3" fmla="val 16747439"/>
            <a:gd name="adj4" fmla="val 15186740"/>
            <a:gd name="adj5" fmla="val 8059"/>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BDEA8-EBB6-4ED4-B216-6CAD9E29D6C0}">
      <dsp:nvSpPr>
        <dsp:cNvPr id="0" name=""/>
        <dsp:cNvSpPr/>
      </dsp:nvSpPr>
      <dsp:spPr>
        <a:xfrm>
          <a:off x="4142195" y="2422450"/>
          <a:ext cx="2332166" cy="23321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Perceived Value</a:t>
          </a:r>
        </a:p>
      </dsp:txBody>
      <dsp:txXfrm>
        <a:off x="4483733" y="2763988"/>
        <a:ext cx="1649090" cy="1649090"/>
      </dsp:txXfrm>
    </dsp:sp>
    <dsp:sp modelId="{301424DD-8752-4E9A-BC20-6B7DA9584FA0}">
      <dsp:nvSpPr>
        <dsp:cNvPr id="0" name=""/>
        <dsp:cNvSpPr/>
      </dsp:nvSpPr>
      <dsp:spPr>
        <a:xfrm rot="656990">
          <a:off x="3369810" y="2916863"/>
          <a:ext cx="851291" cy="6244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0EA640-E8E3-495F-9EC5-8EC5C6A4AC2D}">
      <dsp:nvSpPr>
        <dsp:cNvPr id="0" name=""/>
        <dsp:cNvSpPr/>
      </dsp:nvSpPr>
      <dsp:spPr>
        <a:xfrm>
          <a:off x="1325129" y="1945261"/>
          <a:ext cx="2215558" cy="17724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Patient</a:t>
          </a:r>
        </a:p>
      </dsp:txBody>
      <dsp:txXfrm>
        <a:off x="1377042" y="1997174"/>
        <a:ext cx="2111732" cy="1668620"/>
      </dsp:txXfrm>
    </dsp:sp>
    <dsp:sp modelId="{26EED4DB-2A1F-4BD7-85AB-B29AFFFA6F77}">
      <dsp:nvSpPr>
        <dsp:cNvPr id="0" name=""/>
        <dsp:cNvSpPr/>
      </dsp:nvSpPr>
      <dsp:spPr>
        <a:xfrm rot="3887225">
          <a:off x="4179612" y="1843659"/>
          <a:ext cx="905849" cy="6646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23543C-F4B0-4846-9CA8-AB353859143D}">
      <dsp:nvSpPr>
        <dsp:cNvPr id="0" name=""/>
        <dsp:cNvSpPr/>
      </dsp:nvSpPr>
      <dsp:spPr>
        <a:xfrm>
          <a:off x="2957318" y="94"/>
          <a:ext cx="2215558" cy="17724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Community</a:t>
          </a:r>
        </a:p>
        <a:p>
          <a:pPr lvl="0" algn="ctr" defTabSz="933450">
            <a:lnSpc>
              <a:spcPct val="90000"/>
            </a:lnSpc>
            <a:spcBef>
              <a:spcPct val="0"/>
            </a:spcBef>
            <a:spcAft>
              <a:spcPct val="35000"/>
            </a:spcAft>
          </a:pPr>
          <a:r>
            <a:rPr lang="en-US" sz="1400" kern="1200" dirty="0"/>
            <a:t>(potential future consumers)</a:t>
          </a:r>
        </a:p>
      </dsp:txBody>
      <dsp:txXfrm>
        <a:off x="3009231" y="52007"/>
        <a:ext cx="2111732" cy="1668620"/>
      </dsp:txXfrm>
    </dsp:sp>
    <dsp:sp modelId="{524237D4-C0BD-47EB-869E-D486F7FC8886}">
      <dsp:nvSpPr>
        <dsp:cNvPr id="0" name=""/>
        <dsp:cNvSpPr/>
      </dsp:nvSpPr>
      <dsp:spPr>
        <a:xfrm rot="7004812">
          <a:off x="5556214" y="1849575"/>
          <a:ext cx="951974" cy="736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11CDCF-EA1A-401D-A2A0-190B0D5D5EDE}">
      <dsp:nvSpPr>
        <dsp:cNvPr id="0" name=""/>
        <dsp:cNvSpPr/>
      </dsp:nvSpPr>
      <dsp:spPr>
        <a:xfrm>
          <a:off x="5496553" y="94"/>
          <a:ext cx="2215558" cy="17724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Leaders</a:t>
          </a:r>
        </a:p>
      </dsp:txBody>
      <dsp:txXfrm>
        <a:off x="5548466" y="52007"/>
        <a:ext cx="2111732" cy="1668620"/>
      </dsp:txXfrm>
    </dsp:sp>
    <dsp:sp modelId="{7C6B4A66-0682-45CD-8860-4925BCD6EA94}">
      <dsp:nvSpPr>
        <dsp:cNvPr id="0" name=""/>
        <dsp:cNvSpPr/>
      </dsp:nvSpPr>
      <dsp:spPr>
        <a:xfrm rot="10047084">
          <a:off x="6426164" y="2950981"/>
          <a:ext cx="759883" cy="6646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92F282-5B7B-409B-B035-FF0F5B4D89C5}">
      <dsp:nvSpPr>
        <dsp:cNvPr id="0" name=""/>
        <dsp:cNvSpPr/>
      </dsp:nvSpPr>
      <dsp:spPr>
        <a:xfrm>
          <a:off x="7128742" y="1945261"/>
          <a:ext cx="2215558" cy="17724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Staff</a:t>
          </a:r>
        </a:p>
      </dsp:txBody>
      <dsp:txXfrm>
        <a:off x="7180655" y="1997174"/>
        <a:ext cx="2111732" cy="1668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AD587-AFB6-4AC1-843A-C82F6A7797E6}">
      <dsp:nvSpPr>
        <dsp:cNvPr id="0" name=""/>
        <dsp:cNvSpPr/>
      </dsp:nvSpPr>
      <dsp:spPr>
        <a:xfrm rot="5400000">
          <a:off x="-233985" y="239122"/>
          <a:ext cx="1559906" cy="10919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Patients</a:t>
          </a:r>
        </a:p>
      </dsp:txBody>
      <dsp:txXfrm rot="-5400000">
        <a:off x="1" y="551103"/>
        <a:ext cx="1091934" cy="467972"/>
      </dsp:txXfrm>
    </dsp:sp>
    <dsp:sp modelId="{8F58A05D-55F1-41DD-B400-578198AE731B}">
      <dsp:nvSpPr>
        <dsp:cNvPr id="0" name=""/>
        <dsp:cNvSpPr/>
      </dsp:nvSpPr>
      <dsp:spPr>
        <a:xfrm rot="5400000">
          <a:off x="5700713" y="-4603642"/>
          <a:ext cx="1013939" cy="102314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Participation</a:t>
          </a:r>
        </a:p>
        <a:p>
          <a:pPr marL="171450" lvl="1" indent="-171450" algn="l" defTabSz="844550">
            <a:lnSpc>
              <a:spcPct val="90000"/>
            </a:lnSpc>
            <a:spcBef>
              <a:spcPct val="0"/>
            </a:spcBef>
            <a:spcAft>
              <a:spcPct val="15000"/>
            </a:spcAft>
            <a:buChar char="•"/>
          </a:pPr>
          <a:r>
            <a:rPr lang="en-US" sz="1900" kern="1200" dirty="0"/>
            <a:t>Behavior Change</a:t>
          </a:r>
        </a:p>
        <a:p>
          <a:pPr marL="171450" lvl="1" indent="-171450" algn="l" defTabSz="844550">
            <a:lnSpc>
              <a:spcPct val="90000"/>
            </a:lnSpc>
            <a:spcBef>
              <a:spcPct val="0"/>
            </a:spcBef>
            <a:spcAft>
              <a:spcPct val="15000"/>
            </a:spcAft>
            <a:buChar char="•"/>
          </a:pPr>
          <a:r>
            <a:rPr lang="en-US" sz="1900" kern="1200" dirty="0"/>
            <a:t>Spread the News</a:t>
          </a:r>
        </a:p>
      </dsp:txBody>
      <dsp:txXfrm rot="-5400000">
        <a:off x="1091935" y="54632"/>
        <a:ext cx="10182000" cy="914947"/>
      </dsp:txXfrm>
    </dsp:sp>
    <dsp:sp modelId="{4548049B-BBF3-43AD-AB7F-564B723952B6}">
      <dsp:nvSpPr>
        <dsp:cNvPr id="0" name=""/>
        <dsp:cNvSpPr/>
      </dsp:nvSpPr>
      <dsp:spPr>
        <a:xfrm rot="5400000">
          <a:off x="-233985" y="1655430"/>
          <a:ext cx="1559906" cy="10919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Community</a:t>
          </a:r>
        </a:p>
      </dsp:txBody>
      <dsp:txXfrm rot="-5400000">
        <a:off x="1" y="1967411"/>
        <a:ext cx="1091934" cy="467972"/>
      </dsp:txXfrm>
    </dsp:sp>
    <dsp:sp modelId="{A991482C-9B90-4918-B925-69B96F1D1F54}">
      <dsp:nvSpPr>
        <dsp:cNvPr id="0" name=""/>
        <dsp:cNvSpPr/>
      </dsp:nvSpPr>
      <dsp:spPr>
        <a:xfrm rot="5400000">
          <a:off x="5700713" y="-3187334"/>
          <a:ext cx="1013939" cy="102314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News/Media Coverage</a:t>
          </a:r>
        </a:p>
        <a:p>
          <a:pPr marL="171450" lvl="1" indent="-171450" algn="l" defTabSz="844550">
            <a:lnSpc>
              <a:spcPct val="90000"/>
            </a:lnSpc>
            <a:spcBef>
              <a:spcPct val="0"/>
            </a:spcBef>
            <a:spcAft>
              <a:spcPct val="15000"/>
            </a:spcAft>
            <a:buChar char="•"/>
          </a:pPr>
          <a:r>
            <a:rPr lang="en-US" sz="1900" kern="1200" dirty="0"/>
            <a:t>Referrals/Enrollment</a:t>
          </a:r>
        </a:p>
        <a:p>
          <a:pPr marL="171450" lvl="1" indent="-171450" algn="l" defTabSz="844550">
            <a:lnSpc>
              <a:spcPct val="90000"/>
            </a:lnSpc>
            <a:spcBef>
              <a:spcPct val="0"/>
            </a:spcBef>
            <a:spcAft>
              <a:spcPct val="15000"/>
            </a:spcAft>
            <a:buChar char="•"/>
          </a:pPr>
          <a:r>
            <a:rPr lang="en-US" sz="1900" kern="1200" dirty="0"/>
            <a:t>Future Funding</a:t>
          </a:r>
        </a:p>
      </dsp:txBody>
      <dsp:txXfrm rot="-5400000">
        <a:off x="1091935" y="1470940"/>
        <a:ext cx="10182000" cy="914947"/>
      </dsp:txXfrm>
    </dsp:sp>
    <dsp:sp modelId="{20A083A7-FCE8-47C0-AA63-4235F7E6AB6E}">
      <dsp:nvSpPr>
        <dsp:cNvPr id="0" name=""/>
        <dsp:cNvSpPr/>
      </dsp:nvSpPr>
      <dsp:spPr>
        <a:xfrm rot="5400000">
          <a:off x="-233985" y="3071739"/>
          <a:ext cx="1559906" cy="10919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Leaders</a:t>
          </a:r>
        </a:p>
      </dsp:txBody>
      <dsp:txXfrm rot="-5400000">
        <a:off x="1" y="3383720"/>
        <a:ext cx="1091934" cy="467972"/>
      </dsp:txXfrm>
    </dsp:sp>
    <dsp:sp modelId="{2F8AA85F-6B63-4A16-B617-CDB8B5E048CF}">
      <dsp:nvSpPr>
        <dsp:cNvPr id="0" name=""/>
        <dsp:cNvSpPr/>
      </dsp:nvSpPr>
      <dsp:spPr>
        <a:xfrm rot="5400000">
          <a:off x="5700713" y="-1771025"/>
          <a:ext cx="1013939" cy="102314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Resourcing</a:t>
          </a:r>
        </a:p>
        <a:p>
          <a:pPr marL="171450" lvl="1" indent="-171450" algn="l" defTabSz="844550">
            <a:lnSpc>
              <a:spcPct val="90000"/>
            </a:lnSpc>
            <a:spcBef>
              <a:spcPct val="0"/>
            </a:spcBef>
            <a:spcAft>
              <a:spcPct val="15000"/>
            </a:spcAft>
            <a:buChar char="•"/>
          </a:pPr>
          <a:r>
            <a:rPr lang="en-US" sz="1900" kern="1200" dirty="0"/>
            <a:t>Regularly review project impact</a:t>
          </a:r>
        </a:p>
        <a:p>
          <a:pPr marL="171450" lvl="1" indent="-171450" algn="l" defTabSz="844550">
            <a:lnSpc>
              <a:spcPct val="90000"/>
            </a:lnSpc>
            <a:spcBef>
              <a:spcPct val="0"/>
            </a:spcBef>
            <a:spcAft>
              <a:spcPct val="15000"/>
            </a:spcAft>
            <a:buChar char="•"/>
          </a:pPr>
          <a:r>
            <a:rPr lang="en-US" sz="1900" kern="1200" dirty="0"/>
            <a:t>Annual report</a:t>
          </a:r>
        </a:p>
      </dsp:txBody>
      <dsp:txXfrm rot="-5400000">
        <a:off x="1091935" y="2887249"/>
        <a:ext cx="10182000" cy="914947"/>
      </dsp:txXfrm>
    </dsp:sp>
    <dsp:sp modelId="{57E26C42-29B0-4B5F-B16F-2852DD74635D}">
      <dsp:nvSpPr>
        <dsp:cNvPr id="0" name=""/>
        <dsp:cNvSpPr/>
      </dsp:nvSpPr>
      <dsp:spPr>
        <a:xfrm rot="5400000">
          <a:off x="-233985" y="4488047"/>
          <a:ext cx="1559906" cy="10919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Partners</a:t>
          </a:r>
        </a:p>
      </dsp:txBody>
      <dsp:txXfrm rot="-5400000">
        <a:off x="1" y="4800028"/>
        <a:ext cx="1091934" cy="467972"/>
      </dsp:txXfrm>
    </dsp:sp>
    <dsp:sp modelId="{3432E71E-21AC-4240-82FC-A72DB9E3BA6F}">
      <dsp:nvSpPr>
        <dsp:cNvPr id="0" name=""/>
        <dsp:cNvSpPr/>
      </dsp:nvSpPr>
      <dsp:spPr>
        <a:xfrm rot="5400000">
          <a:off x="5700713" y="-354717"/>
          <a:ext cx="1013939" cy="102314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Referrals</a:t>
          </a:r>
        </a:p>
        <a:p>
          <a:pPr marL="171450" lvl="1" indent="-171450" algn="l" defTabSz="844550">
            <a:lnSpc>
              <a:spcPct val="90000"/>
            </a:lnSpc>
            <a:spcBef>
              <a:spcPct val="0"/>
            </a:spcBef>
            <a:spcAft>
              <a:spcPct val="15000"/>
            </a:spcAft>
            <a:buChar char="•"/>
          </a:pPr>
          <a:r>
            <a:rPr lang="en-US" sz="1900" kern="1200" dirty="0"/>
            <a:t>Sharing information w/ consumers</a:t>
          </a:r>
        </a:p>
        <a:p>
          <a:pPr marL="171450" lvl="1" indent="-171450" algn="l" defTabSz="844550">
            <a:lnSpc>
              <a:spcPct val="90000"/>
            </a:lnSpc>
            <a:spcBef>
              <a:spcPct val="0"/>
            </a:spcBef>
            <a:spcAft>
              <a:spcPct val="15000"/>
            </a:spcAft>
            <a:buChar char="•"/>
          </a:pPr>
          <a:r>
            <a:rPr lang="en-US" sz="1900" kern="1200" dirty="0"/>
            <a:t>Attending stakeholder meetings</a:t>
          </a:r>
        </a:p>
      </dsp:txBody>
      <dsp:txXfrm rot="-5400000">
        <a:off x="1091935" y="4303557"/>
        <a:ext cx="10182000" cy="914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CD353-850A-4EA4-BAD5-456A5081F707}">
      <dsp:nvSpPr>
        <dsp:cNvPr id="0" name=""/>
        <dsp:cNvSpPr/>
      </dsp:nvSpPr>
      <dsp:spPr>
        <a:xfrm rot="21300000">
          <a:off x="36438" y="2447405"/>
          <a:ext cx="11801443" cy="1351443"/>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2EB155-CD2C-47AB-BC52-1EA8235D9250}">
      <dsp:nvSpPr>
        <dsp:cNvPr id="0" name=""/>
        <dsp:cNvSpPr/>
      </dsp:nvSpPr>
      <dsp:spPr>
        <a:xfrm>
          <a:off x="359506" y="378572"/>
          <a:ext cx="4215906" cy="2498501"/>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1A807-4C82-4B93-91AF-3AFC61DD7704}">
      <dsp:nvSpPr>
        <dsp:cNvPr id="0" name=""/>
        <dsp:cNvSpPr/>
      </dsp:nvSpPr>
      <dsp:spPr>
        <a:xfrm>
          <a:off x="7843587" y="0"/>
          <a:ext cx="3799782" cy="262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a:t>Pain</a:t>
          </a:r>
        </a:p>
      </dsp:txBody>
      <dsp:txXfrm>
        <a:off x="7843587" y="0"/>
        <a:ext cx="3799782" cy="2623426"/>
      </dsp:txXfrm>
    </dsp:sp>
    <dsp:sp modelId="{98160398-6617-445B-B274-DAABD3333F4A}">
      <dsp:nvSpPr>
        <dsp:cNvPr id="0" name=""/>
        <dsp:cNvSpPr/>
      </dsp:nvSpPr>
      <dsp:spPr>
        <a:xfrm>
          <a:off x="7174672" y="3407056"/>
          <a:ext cx="4481760" cy="2498501"/>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A6843-B43B-44EF-9846-AC45CBDCFF1A}">
      <dsp:nvSpPr>
        <dsp:cNvPr id="0" name=""/>
        <dsp:cNvSpPr/>
      </dsp:nvSpPr>
      <dsp:spPr>
        <a:xfrm>
          <a:off x="435759" y="3596330"/>
          <a:ext cx="3799782" cy="262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a:t>Gain</a:t>
          </a:r>
        </a:p>
      </dsp:txBody>
      <dsp:txXfrm>
        <a:off x="435759" y="3596330"/>
        <a:ext cx="3799782" cy="262342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9BD61-E2E4-4EAB-B4E7-B5B14912A2F3}" type="datetimeFigureOut">
              <a:rPr lang="en-US" smtClean="0"/>
              <a:t>1/18/18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32672-10B4-4DC3-BC71-FF6962C1339A}" type="slidenum">
              <a:rPr lang="en-US" smtClean="0"/>
              <a:t>‹#›</a:t>
            </a:fld>
            <a:endParaRPr lang="en-US"/>
          </a:p>
        </p:txBody>
      </p:sp>
    </p:spTree>
    <p:extLst>
      <p:ext uri="{BB962C8B-B14F-4D97-AF65-F5344CB8AC3E}">
        <p14:creationId xmlns:p14="http://schemas.microsoft.com/office/powerpoint/2010/main" val="388108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5193D-5337-48E1-B923-49F1502B4DE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3915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265FAA5-1FFD-47F0-847E-1960A581A173}" type="slidenum">
              <a:rPr lang="en-US" smtClean="0"/>
              <a:pPr/>
              <a:t>6</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When we talk about a successful test, we mean one that enables the team to draw conclusions (learning) about the changes needed to reach its goal.  There are a number of reasons for failed tests that the team should consider during the Do and Study phases of the cycle:</a:t>
            </a:r>
          </a:p>
          <a:p>
            <a:pPr eaLnBrk="1" hangingPunct="1">
              <a:spcBef>
                <a:spcPct val="0"/>
              </a:spcBef>
            </a:pPr>
            <a:r>
              <a:rPr lang="en-US"/>
              <a:t>1.  The test may have been planned well, but everyone did not carry out their assigned tasks.</a:t>
            </a:r>
          </a:p>
          <a:p>
            <a:pPr eaLnBrk="1" hangingPunct="1">
              <a:spcBef>
                <a:spcPct val="0"/>
              </a:spcBef>
            </a:pPr>
            <a:r>
              <a:rPr lang="en-US"/>
              <a:t>2.  Support processes such as data collection were inadequate so the full impact of the test could not be evaluated.</a:t>
            </a:r>
          </a:p>
          <a:p>
            <a:pPr eaLnBrk="1" hangingPunct="1">
              <a:spcBef>
                <a:spcPct val="0"/>
              </a:spcBef>
            </a:pPr>
            <a:r>
              <a:rPr lang="en-US"/>
              <a:t>3.  The prediction that was made during the Plan phase of the cycle was not upheld.  In other words, the hypothesis about what was expected to happen as a result of the change did not occur.  Such a test is often a powerful learning experience for the team, one that can lead to new insight about what the next tests should be.</a:t>
            </a:r>
          </a:p>
          <a:p>
            <a:pPr eaLnBrk="1" hangingPunct="1">
              <a:spcBef>
                <a:spcPct val="0"/>
              </a:spcBef>
            </a:pPr>
            <a:r>
              <a:rPr lang="en-US"/>
              <a:t>It’s important to know which of these reasons contributed to the failure of the test since the team doesn’t want to draw conclusions about a change if it wasn’t carried out well or if the support processes weren’t in place to fully evaluate its impact.  If the test wasn’t carried out well, but the team still has confidence that the change is a good one, the team can repeat the test.     </a:t>
            </a:r>
          </a:p>
          <a:p>
            <a:pPr eaLnBrk="1" hangingPunct="1">
              <a:spcBef>
                <a:spcPct val="0"/>
              </a:spcBef>
            </a:pPr>
            <a:endParaRPr lang="en-US"/>
          </a:p>
        </p:txBody>
      </p:sp>
    </p:spTree>
    <p:extLst>
      <p:ext uri="{BB962C8B-B14F-4D97-AF65-F5344CB8AC3E}">
        <p14:creationId xmlns:p14="http://schemas.microsoft.com/office/powerpoint/2010/main" val="340330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6F5C7A-5679-4B70-8B57-D70A8E74838E}" type="slidenum">
              <a:rPr lang="en-US" smtClean="0"/>
              <a:pPr>
                <a:defRPr/>
              </a:pPr>
              <a:t>10</a:t>
            </a:fld>
            <a:endParaRPr lang="en-US" dirty="0"/>
          </a:p>
        </p:txBody>
      </p:sp>
      <p:sp>
        <p:nvSpPr>
          <p:cNvPr id="409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384728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E5E2B9-B926-4377-BA21-857D048360A3}" type="slidenum">
              <a:rPr lang="en-US" smtClean="0"/>
              <a:pPr>
                <a:defRPr/>
              </a:pPr>
              <a:t>13</a:t>
            </a:fld>
            <a:endParaRPr lang="en-US" dirty="0"/>
          </a:p>
        </p:txBody>
      </p:sp>
      <p:sp>
        <p:nvSpPr>
          <p:cNvPr id="69635" name="Rectangle 2"/>
          <p:cNvSpPr>
            <a:spLocks noGrp="1" noRot="1" noChangeAspect="1" noChangeArrowheads="1" noTextEdit="1"/>
          </p:cNvSpPr>
          <p:nvPr>
            <p:ph type="sldImg"/>
          </p:nvPr>
        </p:nvSpPr>
        <p:spPr bwMode="auto">
          <a:xfrm>
            <a:off x="395288" y="692150"/>
            <a:ext cx="6070600" cy="3416300"/>
          </a:xfrm>
          <a:noFill/>
          <a:ln>
            <a:solidFill>
              <a:srgbClr val="000000"/>
            </a:solidFill>
            <a:miter lim="800000"/>
            <a:headEnd/>
            <a:tailEnd/>
          </a:ln>
        </p:spPr>
      </p:sp>
      <p:sp>
        <p:nvSpPr>
          <p:cNvPr id="69636"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eaLnBrk="1" hangingPunct="1"/>
            <a:r>
              <a:rPr lang="en-US" dirty="0">
                <a:latin typeface="Arial" pitchFamily="34" charset="0"/>
              </a:rPr>
              <a:t>-ones to right make them actually chg behaviors (collaboration fit here)  people don</a:t>
            </a:r>
            <a:r>
              <a:rPr lang="ja-JP" altLang="en-US">
                <a:latin typeface="Arial" pitchFamily="34" charset="0"/>
              </a:rPr>
              <a:t>’</a:t>
            </a:r>
            <a:r>
              <a:rPr lang="en-US" altLang="ja-JP" dirty="0">
                <a:latin typeface="Arial" pitchFamily="34" charset="0"/>
              </a:rPr>
              <a:t>t chg behavior based on newsletters</a:t>
            </a:r>
            <a:endParaRPr lang="en-US" dirty="0">
              <a:latin typeface="Arial" pitchFamily="34" charset="0"/>
            </a:endParaRPr>
          </a:p>
        </p:txBody>
      </p:sp>
    </p:spTree>
    <p:extLst>
      <p:ext uri="{BB962C8B-B14F-4D97-AF65-F5344CB8AC3E}">
        <p14:creationId xmlns:p14="http://schemas.microsoft.com/office/powerpoint/2010/main" val="160015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lstStyle/>
          <a:p>
            <a:pPr eaLnBrk="0" hangingPunct="0"/>
            <a:endParaRPr lang="en-US" dirty="0"/>
          </a:p>
        </p:txBody>
      </p:sp>
      <p:sp>
        <p:nvSpPr>
          <p:cNvPr id="63491"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eaLnBrk="0" hangingPunct="0"/>
            <a:r>
              <a:rPr lang="en-US" sz="1000" i="1" dirty="0">
                <a:latin typeface="Times New Roman" pitchFamily="18" charset="0"/>
              </a:rPr>
              <a:t>3</a:t>
            </a:r>
          </a:p>
        </p:txBody>
      </p:sp>
      <p:sp>
        <p:nvSpPr>
          <p:cNvPr id="63492"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eaLnBrk="0" hangingPunct="0"/>
            <a:endParaRPr lang="en-US" dirty="0"/>
          </a:p>
        </p:txBody>
      </p:sp>
      <p:sp>
        <p:nvSpPr>
          <p:cNvPr id="63493"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lstStyle/>
          <a:p>
            <a:pPr eaLnBrk="0" hangingPunct="0"/>
            <a:endParaRPr lang="en-US" dirty="0"/>
          </a:p>
        </p:txBody>
      </p:sp>
      <p:sp>
        <p:nvSpPr>
          <p:cNvPr id="63494" name="Rectangle 6"/>
          <p:cNvSpPr>
            <a:spLocks noGrp="1" noRot="1" noChangeAspect="1" noChangeArrowheads="1" noTextEdit="1"/>
          </p:cNvSpPr>
          <p:nvPr>
            <p:ph type="sldImg"/>
          </p:nvPr>
        </p:nvSpPr>
        <p:spPr bwMode="auto">
          <a:xfrm>
            <a:off x="396875" y="692150"/>
            <a:ext cx="6070600" cy="3416300"/>
          </a:xfrm>
          <a:noFill/>
          <a:ln cap="flat">
            <a:solidFill>
              <a:schemeClr val="tx1"/>
            </a:solidFill>
            <a:miter lim="800000"/>
            <a:headEnd/>
            <a:tailEnd/>
          </a:ln>
        </p:spPr>
      </p:sp>
      <p:sp>
        <p:nvSpPr>
          <p:cNvPr id="63495" name="Rectangle 7"/>
          <p:cNvSpPr>
            <a:spLocks noGrp="1" noChangeArrowheads="1"/>
          </p:cNvSpPr>
          <p:nvPr>
            <p:ph type="body" idx="1"/>
          </p:nvPr>
        </p:nvSpPr>
        <p:spPr bwMode="auto">
          <a:xfrm>
            <a:off x="914400" y="4343400"/>
            <a:ext cx="5029200" cy="4113213"/>
          </a:xfrm>
          <a:noFill/>
        </p:spPr>
        <p:txBody>
          <a:bodyPr wrap="square" lIns="92069" tIns="46035" rIns="92069" bIns="46035" numCol="1" anchor="t" anchorCtr="0" compatLnSpc="1">
            <a:prstTxWarp prst="textNoShape">
              <a:avLst/>
            </a:prstTxWarp>
          </a:bodyPr>
          <a:lstStyle/>
          <a:p>
            <a:pPr eaLnBrk="1" hangingPunct="1"/>
            <a:r>
              <a:rPr lang="en-US" dirty="0">
                <a:latin typeface="Arial" pitchFamily="34" charset="0"/>
              </a:rPr>
              <a:t>-Want you to take your change and evaluate it based on these 5 attributes</a:t>
            </a:r>
          </a:p>
          <a:p>
            <a:pPr eaLnBrk="1" hangingPunct="1"/>
            <a:r>
              <a:rPr lang="en-US" dirty="0">
                <a:latin typeface="Arial" pitchFamily="34" charset="0"/>
              </a:rPr>
              <a:t>-all from decision makers point of view (if Dr. be nice if always how is for pt- reality for all of us is what it will mean for ME)</a:t>
            </a:r>
          </a:p>
          <a:p>
            <a:pPr eaLnBrk="1" hangingPunct="1"/>
            <a:r>
              <a:rPr lang="en-US" dirty="0">
                <a:latin typeface="Arial" pitchFamily="34" charset="0"/>
              </a:rPr>
              <a:t>-compatibility—hard—chronic care requires Dr. to make pt they </a:t>
            </a:r>
            <a:r>
              <a:rPr lang="en-US" dirty="0" err="1">
                <a:latin typeface="Arial" pitchFamily="34" charset="0"/>
              </a:rPr>
              <a:t>didn</a:t>
            </a:r>
            <a:r>
              <a:rPr lang="ja-JP" altLang="en-US">
                <a:latin typeface="Arial" pitchFamily="34" charset="0"/>
              </a:rPr>
              <a:t>’</a:t>
            </a:r>
            <a:r>
              <a:rPr lang="en-US" altLang="ja-JP" dirty="0">
                <a:latin typeface="Arial" pitchFamily="34" charset="0"/>
              </a:rPr>
              <a:t>t see- haven</a:t>
            </a:r>
            <a:r>
              <a:rPr lang="ja-JP" altLang="en-US">
                <a:latin typeface="Arial" pitchFamily="34" charset="0"/>
              </a:rPr>
              <a:t>’</a:t>
            </a:r>
            <a:r>
              <a:rPr lang="en-US" altLang="ja-JP" dirty="0">
                <a:latin typeface="Arial" pitchFamily="34" charset="0"/>
              </a:rPr>
              <a:t>t for 6 mo the priority rather than the person we gave great care to today—big value dif</a:t>
            </a:r>
          </a:p>
          <a:p>
            <a:pPr eaLnBrk="1" hangingPunct="1"/>
            <a:r>
              <a:rPr lang="en-US" dirty="0">
                <a:latin typeface="Arial" pitchFamily="34" charset="0"/>
              </a:rPr>
              <a:t>-compatibility-cell hone-would we adopt if could only call other cell phones</a:t>
            </a:r>
          </a:p>
          <a:p>
            <a:pPr eaLnBrk="1" hangingPunct="1"/>
            <a:r>
              <a:rPr lang="en-US" dirty="0">
                <a:latin typeface="Arial" pitchFamily="34" charset="0"/>
              </a:rPr>
              <a:t>-testability-car-ask for test drive, salesman says, sorry, you either buy it or not! What would you think of that.  Care plan-I</a:t>
            </a:r>
            <a:r>
              <a:rPr lang="ja-JP" altLang="en-US">
                <a:latin typeface="Arial" pitchFamily="34" charset="0"/>
              </a:rPr>
              <a:t>’</a:t>
            </a:r>
            <a:r>
              <a:rPr lang="en-US" altLang="ja-JP" dirty="0">
                <a:latin typeface="Arial" pitchFamily="34" charset="0"/>
              </a:rPr>
              <a:t>d like to test it out</a:t>
            </a:r>
          </a:p>
          <a:p>
            <a:pPr eaLnBrk="1" hangingPunct="1"/>
            <a:r>
              <a:rPr lang="en-US" dirty="0">
                <a:latin typeface="Arial" pitchFamily="34" charset="0"/>
              </a:rPr>
              <a:t>Observability-visits, use data to observe change</a:t>
            </a:r>
          </a:p>
          <a:p>
            <a:pPr eaLnBrk="1" hangingPunct="1"/>
            <a:endParaRPr lang="en-US" dirty="0">
              <a:latin typeface="Arial" pitchFamily="34" charset="0"/>
            </a:endParaRPr>
          </a:p>
        </p:txBody>
      </p:sp>
    </p:spTree>
    <p:extLst>
      <p:ext uri="{BB962C8B-B14F-4D97-AF65-F5344CB8AC3E}">
        <p14:creationId xmlns:p14="http://schemas.microsoft.com/office/powerpoint/2010/main" val="271647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lstStyle/>
          <a:p>
            <a:pPr eaLnBrk="0" hangingPunct="0"/>
            <a:endParaRPr lang="en-US" dirty="0"/>
          </a:p>
        </p:txBody>
      </p:sp>
      <p:sp>
        <p:nvSpPr>
          <p:cNvPr id="63491"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eaLnBrk="0" hangingPunct="0"/>
            <a:r>
              <a:rPr lang="en-US" sz="1000" i="1" dirty="0">
                <a:latin typeface="Times New Roman" pitchFamily="18" charset="0"/>
              </a:rPr>
              <a:t>3</a:t>
            </a:r>
          </a:p>
        </p:txBody>
      </p:sp>
      <p:sp>
        <p:nvSpPr>
          <p:cNvPr id="63492"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eaLnBrk="0" hangingPunct="0"/>
            <a:endParaRPr lang="en-US" dirty="0"/>
          </a:p>
        </p:txBody>
      </p:sp>
      <p:sp>
        <p:nvSpPr>
          <p:cNvPr id="63493"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lstStyle/>
          <a:p>
            <a:pPr eaLnBrk="0" hangingPunct="0"/>
            <a:endParaRPr lang="en-US" dirty="0"/>
          </a:p>
        </p:txBody>
      </p:sp>
      <p:sp>
        <p:nvSpPr>
          <p:cNvPr id="63494" name="Rectangle 6"/>
          <p:cNvSpPr>
            <a:spLocks noGrp="1" noRot="1" noChangeAspect="1" noChangeArrowheads="1" noTextEdit="1"/>
          </p:cNvSpPr>
          <p:nvPr>
            <p:ph type="sldImg"/>
          </p:nvPr>
        </p:nvSpPr>
        <p:spPr bwMode="auto">
          <a:xfrm>
            <a:off x="396875" y="692150"/>
            <a:ext cx="6070600" cy="3416300"/>
          </a:xfrm>
          <a:noFill/>
          <a:ln cap="flat">
            <a:solidFill>
              <a:schemeClr val="tx1"/>
            </a:solidFill>
            <a:miter lim="800000"/>
            <a:headEnd/>
            <a:tailEnd/>
          </a:ln>
        </p:spPr>
      </p:sp>
      <p:sp>
        <p:nvSpPr>
          <p:cNvPr id="63495" name="Rectangle 7"/>
          <p:cNvSpPr>
            <a:spLocks noGrp="1" noChangeArrowheads="1"/>
          </p:cNvSpPr>
          <p:nvPr>
            <p:ph type="body" idx="1"/>
          </p:nvPr>
        </p:nvSpPr>
        <p:spPr bwMode="auto">
          <a:xfrm>
            <a:off x="914400" y="4343400"/>
            <a:ext cx="5029200" cy="4113213"/>
          </a:xfrm>
          <a:noFill/>
        </p:spPr>
        <p:txBody>
          <a:bodyPr wrap="square" lIns="92069" tIns="46035" rIns="92069" bIns="46035" numCol="1" anchor="t" anchorCtr="0" compatLnSpc="1">
            <a:prstTxWarp prst="textNoShape">
              <a:avLst/>
            </a:prstTxWarp>
          </a:bodyPr>
          <a:lstStyle/>
          <a:p>
            <a:pPr eaLnBrk="1" hangingPunct="1"/>
            <a:r>
              <a:rPr lang="en-US" dirty="0">
                <a:latin typeface="Arial" pitchFamily="34" charset="0"/>
              </a:rPr>
              <a:t>-Want you to take your change and evaluate it based on these 5 attributes</a:t>
            </a:r>
          </a:p>
          <a:p>
            <a:pPr eaLnBrk="1" hangingPunct="1"/>
            <a:r>
              <a:rPr lang="en-US" dirty="0">
                <a:latin typeface="Arial" pitchFamily="34" charset="0"/>
              </a:rPr>
              <a:t>-all from decision makers point of view (if Dr. be nice if always how is for pt- reality for all of us is what it will mean for ME)</a:t>
            </a:r>
          </a:p>
          <a:p>
            <a:pPr eaLnBrk="1" hangingPunct="1"/>
            <a:r>
              <a:rPr lang="en-US" dirty="0">
                <a:latin typeface="Arial" pitchFamily="34" charset="0"/>
              </a:rPr>
              <a:t>-compatibility—hard—chronic care requires Dr. to make pt they </a:t>
            </a:r>
            <a:r>
              <a:rPr lang="en-US" dirty="0" err="1">
                <a:latin typeface="Arial" pitchFamily="34" charset="0"/>
              </a:rPr>
              <a:t>didn</a:t>
            </a:r>
            <a:r>
              <a:rPr lang="ja-JP" altLang="en-US">
                <a:latin typeface="Arial" pitchFamily="34" charset="0"/>
              </a:rPr>
              <a:t>’</a:t>
            </a:r>
            <a:r>
              <a:rPr lang="en-US" altLang="ja-JP" dirty="0">
                <a:latin typeface="Arial" pitchFamily="34" charset="0"/>
              </a:rPr>
              <a:t>t see- haven</a:t>
            </a:r>
            <a:r>
              <a:rPr lang="ja-JP" altLang="en-US">
                <a:latin typeface="Arial" pitchFamily="34" charset="0"/>
              </a:rPr>
              <a:t>’</a:t>
            </a:r>
            <a:r>
              <a:rPr lang="en-US" altLang="ja-JP" dirty="0">
                <a:latin typeface="Arial" pitchFamily="34" charset="0"/>
              </a:rPr>
              <a:t>t for 6 mo the priority rather than the person we gave great care to today—big value dif</a:t>
            </a:r>
          </a:p>
          <a:p>
            <a:pPr eaLnBrk="1" hangingPunct="1"/>
            <a:r>
              <a:rPr lang="en-US" dirty="0">
                <a:latin typeface="Arial" pitchFamily="34" charset="0"/>
              </a:rPr>
              <a:t>-compatibility-cell hone-would we adopt if could only call other cell phones</a:t>
            </a:r>
          </a:p>
          <a:p>
            <a:pPr eaLnBrk="1" hangingPunct="1"/>
            <a:r>
              <a:rPr lang="en-US" dirty="0">
                <a:latin typeface="Arial" pitchFamily="34" charset="0"/>
              </a:rPr>
              <a:t>-testability-car-ask for test drive, salesman says, sorry, you either buy it or not! What would you think of that.  Care plan-I</a:t>
            </a:r>
            <a:r>
              <a:rPr lang="ja-JP" altLang="en-US">
                <a:latin typeface="Arial" pitchFamily="34" charset="0"/>
              </a:rPr>
              <a:t>’</a:t>
            </a:r>
            <a:r>
              <a:rPr lang="en-US" altLang="ja-JP" dirty="0">
                <a:latin typeface="Arial" pitchFamily="34" charset="0"/>
              </a:rPr>
              <a:t>d like to test it out</a:t>
            </a:r>
          </a:p>
          <a:p>
            <a:pPr eaLnBrk="1" hangingPunct="1"/>
            <a:r>
              <a:rPr lang="en-US" dirty="0">
                <a:latin typeface="Arial" pitchFamily="34" charset="0"/>
              </a:rPr>
              <a:t>Observability-visits, use data to observe change</a:t>
            </a:r>
          </a:p>
          <a:p>
            <a:pPr eaLnBrk="1" hangingPunct="1"/>
            <a:endParaRPr lang="en-US" dirty="0">
              <a:latin typeface="Arial" pitchFamily="34" charset="0"/>
            </a:endParaRPr>
          </a:p>
        </p:txBody>
      </p:sp>
    </p:spTree>
    <p:extLst>
      <p:ext uri="{BB962C8B-B14F-4D97-AF65-F5344CB8AC3E}">
        <p14:creationId xmlns:p14="http://schemas.microsoft.com/office/powerpoint/2010/main" val="33094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F9715F-E960-492E-98F7-0A9FBD607D24}"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228485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9715F-E960-492E-98F7-0A9FBD607D24}"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141849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9715F-E960-492E-98F7-0A9FBD607D24}"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346848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pic>
        <p:nvPicPr>
          <p:cNvPr id="4" name="Picture 3" descr="Screen shot 2013-06-03 at 4.27.31 PM.png"/>
          <p:cNvPicPr>
            <a:picLocks noChangeAspect="1"/>
          </p:cNvPicPr>
          <p:nvPr userDrawn="1"/>
        </p:nvPicPr>
        <p:blipFill>
          <a:blip r:embed="rId2" cstate="print"/>
          <a:stretch>
            <a:fillRect/>
          </a:stretch>
        </p:blipFill>
        <p:spPr>
          <a:xfrm>
            <a:off x="-711200" y="-1213852"/>
            <a:ext cx="13632464" cy="8071852"/>
          </a:xfrm>
          <a:prstGeom prst="rect">
            <a:avLst/>
          </a:prstGeom>
        </p:spPr>
      </p:pic>
      <p:sp>
        <p:nvSpPr>
          <p:cNvPr id="3" name="Text Placeholder 2"/>
          <p:cNvSpPr>
            <a:spLocks noGrp="1"/>
          </p:cNvSpPr>
          <p:nvPr>
            <p:ph type="body" sz="quarter" idx="10" hasCustomPrompt="1"/>
          </p:nvPr>
        </p:nvSpPr>
        <p:spPr>
          <a:xfrm>
            <a:off x="1075267" y="2646364"/>
            <a:ext cx="10140951" cy="1709737"/>
          </a:xfrm>
          <a:prstGeom prst="rect">
            <a:avLst/>
          </a:prstGeom>
        </p:spPr>
        <p:txBody>
          <a:bodyPr/>
          <a:lstStyle>
            <a:lvl1pPr marL="0" indent="0" algn="ctr">
              <a:buNone/>
              <a:defRPr sz="4400">
                <a:solidFill>
                  <a:schemeClr val="bg1"/>
                </a:solidFill>
                <a:latin typeface="Calibri" panose="020F0502020204030204" pitchFamily="34" charset="0"/>
                <a:cs typeface="Calibri" panose="020F0502020204030204" pitchFamily="34" charset="0"/>
              </a:defRPr>
            </a:lvl1pPr>
          </a:lstStyle>
          <a:p>
            <a:pPr lvl="0"/>
            <a:r>
              <a:rPr lang="en-US" dirty="0"/>
              <a:t>Transition Slide</a:t>
            </a:r>
          </a:p>
        </p:txBody>
      </p:sp>
    </p:spTree>
    <p:extLst>
      <p:ext uri="{BB962C8B-B14F-4D97-AF65-F5344CB8AC3E}">
        <p14:creationId xmlns:p14="http://schemas.microsoft.com/office/powerpoint/2010/main" val="115115119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36867" cy="685800"/>
          </a:xfrm>
        </p:spPr>
        <p:txBody>
          <a:bodyPr/>
          <a:lstStyle>
            <a:lvl1pPr algn="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06400" y="1066800"/>
            <a:ext cx="11277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487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289FD9-165A-4A6F-95E3-F5B02BBF9A54}" type="slidenum">
              <a:rPr lang="en-US"/>
              <a:pPr/>
              <a:t>‹#›</a:t>
            </a:fld>
            <a:endParaRPr lang="en-US"/>
          </a:p>
        </p:txBody>
      </p:sp>
    </p:spTree>
    <p:extLst>
      <p:ext uri="{BB962C8B-B14F-4D97-AF65-F5344CB8AC3E}">
        <p14:creationId xmlns:p14="http://schemas.microsoft.com/office/powerpoint/2010/main" val="403099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9715F-E960-492E-98F7-0A9FBD607D24}"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48984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9715F-E960-492E-98F7-0A9FBD607D24}"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56284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9715F-E960-492E-98F7-0A9FBD607D24}"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341231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9715F-E960-492E-98F7-0A9FBD607D24}" type="datetimeFigureOut">
              <a:rPr lang="en-US" smtClean="0"/>
              <a:t>1/18/18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392697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9715F-E960-492E-98F7-0A9FBD607D24}" type="datetimeFigureOut">
              <a:rPr lang="en-US" smtClean="0"/>
              <a:t>1/18/18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25118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9715F-E960-492E-98F7-0A9FBD607D24}" type="datetimeFigureOut">
              <a:rPr lang="en-US" smtClean="0"/>
              <a:t>1/18/18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198797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9715F-E960-492E-98F7-0A9FBD607D24}"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212330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9715F-E960-492E-98F7-0A9FBD607D24}"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4260117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9715F-E960-492E-98F7-0A9FBD607D24}" type="datetimeFigureOut">
              <a:rPr lang="en-US" smtClean="0"/>
              <a:t>1/18/18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65FE4-7520-4413-8496-7DEA1CA66769}" type="slidenum">
              <a:rPr lang="en-US" smtClean="0"/>
              <a:t>‹#›</a:t>
            </a:fld>
            <a:endParaRPr lang="en-US"/>
          </a:p>
        </p:txBody>
      </p:sp>
    </p:spTree>
    <p:extLst>
      <p:ext uri="{BB962C8B-B14F-4D97-AF65-F5344CB8AC3E}">
        <p14:creationId xmlns:p14="http://schemas.microsoft.com/office/powerpoint/2010/main" val="265489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Buy In</a:t>
            </a:r>
          </a:p>
        </p:txBody>
      </p:sp>
      <p:sp>
        <p:nvSpPr>
          <p:cNvPr id="7" name="Text Placeholder 1"/>
          <p:cNvSpPr txBox="1">
            <a:spLocks/>
          </p:cNvSpPr>
          <p:nvPr/>
        </p:nvSpPr>
        <p:spPr>
          <a:xfrm>
            <a:off x="1520825" y="4102730"/>
            <a:ext cx="9150350" cy="782637"/>
          </a:xfrm>
          <a:prstGeom prst="rect">
            <a:avLst/>
          </a:prstGeom>
        </p:spPr>
        <p:txBody>
          <a:bodyPr/>
          <a:lstStyle>
            <a:lvl1pPr marL="225425" indent="-225425" algn="l" defTabSz="685800" rtl="0" eaLnBrk="1" latinLnBrk="0" hangingPunct="1">
              <a:lnSpc>
                <a:spcPct val="90000"/>
              </a:lnSpc>
              <a:spcBef>
                <a:spcPts val="1050"/>
              </a:spcBef>
              <a:buClr>
                <a:srgbClr val="92D050"/>
              </a:buClr>
              <a:buSzPct val="100000"/>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461963" indent="-236538" algn="l" defTabSz="685800" rtl="0" eaLnBrk="1" latinLnBrk="0" hangingPunct="1">
              <a:lnSpc>
                <a:spcPct val="90000"/>
              </a:lnSpc>
              <a:spcBef>
                <a:spcPts val="150"/>
              </a:spcBef>
              <a:spcAft>
                <a:spcPts val="300"/>
              </a:spcAft>
              <a:buClr>
                <a:schemeClr val="tx2"/>
              </a:buClr>
              <a:buSzPct val="80000"/>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688975" indent="-233363" algn="l" defTabSz="685800" rtl="0" eaLnBrk="1" latinLnBrk="0" hangingPunct="1">
              <a:lnSpc>
                <a:spcPct val="90000"/>
              </a:lnSpc>
              <a:spcBef>
                <a:spcPts val="150"/>
              </a:spcBef>
              <a:spcAft>
                <a:spcPts val="300"/>
              </a:spcAft>
              <a:buClr>
                <a:srgbClr val="F5BD47"/>
              </a:buClr>
              <a:buSzPct val="80000"/>
              <a:buFont typeface="Trebuchet MS" panose="020B0603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685800" indent="-169069" algn="l" defTabSz="685800" rtl="0" eaLnBrk="1" latinLnBrk="0" hangingPunct="1">
              <a:lnSpc>
                <a:spcPct val="90000"/>
              </a:lnSpc>
              <a:spcBef>
                <a:spcPts val="150"/>
              </a:spcBef>
              <a:spcAft>
                <a:spcPts val="300"/>
              </a:spcAft>
              <a:buClr>
                <a:schemeClr val="tx2"/>
              </a:buClr>
              <a:buSzPct val="80000"/>
              <a:buFont typeface="Corbel"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960120" indent="-137160" algn="l" defTabSz="685800" rtl="0" eaLnBrk="1" latinLnBrk="0" hangingPunct="1">
              <a:lnSpc>
                <a:spcPct val="90000"/>
              </a:lnSpc>
              <a:spcBef>
                <a:spcPts val="150"/>
              </a:spcBef>
              <a:spcAft>
                <a:spcPts val="300"/>
              </a:spcAft>
              <a:buClr>
                <a:schemeClr val="tx2"/>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0" indent="0" algn="ctr">
              <a:buNone/>
            </a:pPr>
            <a:r>
              <a:rPr lang="en-US" dirty="0">
                <a:solidFill>
                  <a:schemeClr val="bg1"/>
                </a:solidFill>
                <a:latin typeface="Calibri" pitchFamily="34" charset="0"/>
              </a:rPr>
              <a:t>Amanda Norton, MSW </a:t>
            </a:r>
          </a:p>
          <a:p>
            <a:pPr marL="0" indent="0" algn="ctr">
              <a:buNone/>
            </a:pPr>
            <a:r>
              <a:rPr lang="en-US" dirty="0">
                <a:solidFill>
                  <a:schemeClr val="bg1"/>
                </a:solidFill>
                <a:latin typeface="Calibri" pitchFamily="34" charset="0"/>
              </a:rPr>
              <a:t>Improvement Advisor</a:t>
            </a:r>
          </a:p>
        </p:txBody>
      </p:sp>
      <p:sp>
        <p:nvSpPr>
          <p:cNvPr id="8" name="Text Placeholder 2"/>
          <p:cNvSpPr txBox="1">
            <a:spLocks/>
          </p:cNvSpPr>
          <p:nvPr/>
        </p:nvSpPr>
        <p:spPr>
          <a:xfrm>
            <a:off x="1520825" y="4809022"/>
            <a:ext cx="9150350" cy="1363178"/>
          </a:xfrm>
          <a:prstGeom prst="rect">
            <a:avLst/>
          </a:prstGeom>
        </p:spPr>
        <p:txBody>
          <a:bodyPr/>
          <a:lstStyle>
            <a:lvl1pPr marL="225425" indent="-225425" algn="l" defTabSz="685800" rtl="0" eaLnBrk="1" latinLnBrk="0" hangingPunct="1">
              <a:lnSpc>
                <a:spcPct val="90000"/>
              </a:lnSpc>
              <a:spcBef>
                <a:spcPts val="1050"/>
              </a:spcBef>
              <a:buClr>
                <a:srgbClr val="92D050"/>
              </a:buClr>
              <a:buSzPct val="100000"/>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461963" indent="-236538" algn="l" defTabSz="685800" rtl="0" eaLnBrk="1" latinLnBrk="0" hangingPunct="1">
              <a:lnSpc>
                <a:spcPct val="90000"/>
              </a:lnSpc>
              <a:spcBef>
                <a:spcPts val="150"/>
              </a:spcBef>
              <a:spcAft>
                <a:spcPts val="300"/>
              </a:spcAft>
              <a:buClr>
                <a:schemeClr val="tx2"/>
              </a:buClr>
              <a:buSzPct val="80000"/>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688975" indent="-233363" algn="l" defTabSz="685800" rtl="0" eaLnBrk="1" latinLnBrk="0" hangingPunct="1">
              <a:lnSpc>
                <a:spcPct val="90000"/>
              </a:lnSpc>
              <a:spcBef>
                <a:spcPts val="150"/>
              </a:spcBef>
              <a:spcAft>
                <a:spcPts val="300"/>
              </a:spcAft>
              <a:buClr>
                <a:srgbClr val="F5BD47"/>
              </a:buClr>
              <a:buSzPct val="80000"/>
              <a:buFont typeface="Trebuchet MS" panose="020B0603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685800" indent="-169069" algn="l" defTabSz="685800" rtl="0" eaLnBrk="1" latinLnBrk="0" hangingPunct="1">
              <a:lnSpc>
                <a:spcPct val="90000"/>
              </a:lnSpc>
              <a:spcBef>
                <a:spcPts val="150"/>
              </a:spcBef>
              <a:spcAft>
                <a:spcPts val="300"/>
              </a:spcAft>
              <a:buClr>
                <a:schemeClr val="tx2"/>
              </a:buClr>
              <a:buSzPct val="80000"/>
              <a:buFont typeface="Corbel"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960120" indent="-137160" algn="l" defTabSz="685800" rtl="0" eaLnBrk="1" latinLnBrk="0" hangingPunct="1">
              <a:lnSpc>
                <a:spcPct val="90000"/>
              </a:lnSpc>
              <a:spcBef>
                <a:spcPts val="150"/>
              </a:spcBef>
              <a:spcAft>
                <a:spcPts val="300"/>
              </a:spcAft>
              <a:buClr>
                <a:schemeClr val="tx2"/>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0" indent="0" algn="ctr" defTabSz="914400" fontAlgn="base">
              <a:lnSpc>
                <a:spcPct val="80000"/>
              </a:lnSpc>
              <a:spcBef>
                <a:spcPct val="20000"/>
              </a:spcBef>
              <a:spcAft>
                <a:spcPct val="0"/>
              </a:spcAft>
              <a:buClr>
                <a:srgbClr val="E7E6E6"/>
              </a:buClr>
              <a:buSzTx/>
              <a:buNone/>
              <a:defRPr/>
            </a:pPr>
            <a:endParaRPr lang="en-US" sz="2000" b="1" kern="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810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Adoption of Ideas</a:t>
            </a:r>
          </a:p>
        </p:txBody>
      </p:sp>
      <p:grpSp>
        <p:nvGrpSpPr>
          <p:cNvPr id="2" name="Group 3"/>
          <p:cNvGrpSpPr>
            <a:grpSpLocks/>
          </p:cNvGrpSpPr>
          <p:nvPr/>
        </p:nvGrpSpPr>
        <p:grpSpPr bwMode="auto">
          <a:xfrm flipH="1">
            <a:off x="2514600" y="2133601"/>
            <a:ext cx="7848600" cy="3127375"/>
            <a:chOff x="448" y="1749"/>
            <a:chExt cx="3948" cy="1400"/>
          </a:xfrm>
        </p:grpSpPr>
        <p:sp>
          <p:nvSpPr>
            <p:cNvPr id="16403" name="Line 4"/>
            <p:cNvSpPr>
              <a:spLocks noChangeShapeType="1"/>
            </p:cNvSpPr>
            <p:nvPr/>
          </p:nvSpPr>
          <p:spPr bwMode="auto">
            <a:xfrm flipV="1">
              <a:off x="448" y="3143"/>
              <a:ext cx="245" cy="6"/>
            </a:xfrm>
            <a:prstGeom prst="line">
              <a:avLst/>
            </a:prstGeom>
            <a:noFill/>
            <a:ln w="38100">
              <a:solidFill>
                <a:schemeClr val="tx1"/>
              </a:solidFill>
              <a:round/>
              <a:headEnd/>
              <a:tailEnd/>
            </a:ln>
          </p:spPr>
          <p:txBody>
            <a:bodyPr/>
            <a:lstStyle/>
            <a:p>
              <a:endParaRPr lang="en-US" dirty="0"/>
            </a:p>
          </p:txBody>
        </p:sp>
        <p:sp>
          <p:nvSpPr>
            <p:cNvPr id="16404" name="Freeform 5"/>
            <p:cNvSpPr>
              <a:spLocks/>
            </p:cNvSpPr>
            <p:nvPr/>
          </p:nvSpPr>
          <p:spPr bwMode="auto">
            <a:xfrm>
              <a:off x="693" y="3137"/>
              <a:ext cx="251" cy="6"/>
            </a:xfrm>
            <a:custGeom>
              <a:avLst/>
              <a:gdLst>
                <a:gd name="T0" fmla="*/ 0 w 251"/>
                <a:gd name="T1" fmla="*/ 6 h 6"/>
                <a:gd name="T2" fmla="*/ 122 w 251"/>
                <a:gd name="T3" fmla="*/ 6 h 6"/>
                <a:gd name="T4" fmla="*/ 251 w 251"/>
                <a:gd name="T5" fmla="*/ 0 h 6"/>
                <a:gd name="T6" fmla="*/ 0 60000 65536"/>
                <a:gd name="T7" fmla="*/ 0 60000 65536"/>
                <a:gd name="T8" fmla="*/ 0 60000 65536"/>
                <a:gd name="T9" fmla="*/ 0 w 251"/>
                <a:gd name="T10" fmla="*/ 0 h 6"/>
                <a:gd name="T11" fmla="*/ 251 w 251"/>
                <a:gd name="T12" fmla="*/ 6 h 6"/>
              </a:gdLst>
              <a:ahLst/>
              <a:cxnLst>
                <a:cxn ang="T6">
                  <a:pos x="T0" y="T1"/>
                </a:cxn>
                <a:cxn ang="T7">
                  <a:pos x="T2" y="T3"/>
                </a:cxn>
                <a:cxn ang="T8">
                  <a:pos x="T4" y="T5"/>
                </a:cxn>
              </a:cxnLst>
              <a:rect l="T9" t="T10" r="T11" b="T12"/>
              <a:pathLst>
                <a:path w="251" h="6">
                  <a:moveTo>
                    <a:pt x="0" y="6"/>
                  </a:moveTo>
                  <a:lnTo>
                    <a:pt x="122" y="6"/>
                  </a:lnTo>
                  <a:lnTo>
                    <a:pt x="251" y="0"/>
                  </a:lnTo>
                </a:path>
              </a:pathLst>
            </a:custGeom>
            <a:noFill/>
            <a:ln w="38100" cmpd="sng">
              <a:solidFill>
                <a:schemeClr val="tx1"/>
              </a:solidFill>
              <a:prstDash val="solid"/>
              <a:round/>
              <a:headEnd/>
              <a:tailEnd/>
            </a:ln>
          </p:spPr>
          <p:txBody>
            <a:bodyPr/>
            <a:lstStyle/>
            <a:p>
              <a:endParaRPr lang="en-US" dirty="0"/>
            </a:p>
          </p:txBody>
        </p:sp>
        <p:sp>
          <p:nvSpPr>
            <p:cNvPr id="16405" name="Freeform 6"/>
            <p:cNvSpPr>
              <a:spLocks/>
            </p:cNvSpPr>
            <p:nvPr/>
          </p:nvSpPr>
          <p:spPr bwMode="auto">
            <a:xfrm>
              <a:off x="944" y="3108"/>
              <a:ext cx="245" cy="29"/>
            </a:xfrm>
            <a:custGeom>
              <a:avLst/>
              <a:gdLst>
                <a:gd name="T0" fmla="*/ 0 w 245"/>
                <a:gd name="T1" fmla="*/ 29 h 29"/>
                <a:gd name="T2" fmla="*/ 122 w 245"/>
                <a:gd name="T3" fmla="*/ 18 h 29"/>
                <a:gd name="T4" fmla="*/ 245 w 245"/>
                <a:gd name="T5" fmla="*/ 0 h 29"/>
                <a:gd name="T6" fmla="*/ 0 60000 65536"/>
                <a:gd name="T7" fmla="*/ 0 60000 65536"/>
                <a:gd name="T8" fmla="*/ 0 60000 65536"/>
                <a:gd name="T9" fmla="*/ 0 w 245"/>
                <a:gd name="T10" fmla="*/ 0 h 29"/>
                <a:gd name="T11" fmla="*/ 245 w 245"/>
                <a:gd name="T12" fmla="*/ 29 h 29"/>
              </a:gdLst>
              <a:ahLst/>
              <a:cxnLst>
                <a:cxn ang="T6">
                  <a:pos x="T0" y="T1"/>
                </a:cxn>
                <a:cxn ang="T7">
                  <a:pos x="T2" y="T3"/>
                </a:cxn>
                <a:cxn ang="T8">
                  <a:pos x="T4" y="T5"/>
                </a:cxn>
              </a:cxnLst>
              <a:rect l="T9" t="T10" r="T11" b="T12"/>
              <a:pathLst>
                <a:path w="245" h="29">
                  <a:moveTo>
                    <a:pt x="0" y="29"/>
                  </a:moveTo>
                  <a:lnTo>
                    <a:pt x="122" y="18"/>
                  </a:lnTo>
                  <a:lnTo>
                    <a:pt x="245" y="0"/>
                  </a:lnTo>
                </a:path>
              </a:pathLst>
            </a:custGeom>
            <a:noFill/>
            <a:ln w="38100" cmpd="sng">
              <a:solidFill>
                <a:schemeClr val="tx1"/>
              </a:solidFill>
              <a:prstDash val="solid"/>
              <a:round/>
              <a:headEnd/>
              <a:tailEnd/>
            </a:ln>
          </p:spPr>
          <p:txBody>
            <a:bodyPr/>
            <a:lstStyle/>
            <a:p>
              <a:endParaRPr lang="en-US" dirty="0"/>
            </a:p>
          </p:txBody>
        </p:sp>
        <p:sp>
          <p:nvSpPr>
            <p:cNvPr id="16406" name="Freeform 7"/>
            <p:cNvSpPr>
              <a:spLocks/>
            </p:cNvSpPr>
            <p:nvPr/>
          </p:nvSpPr>
          <p:spPr bwMode="auto">
            <a:xfrm>
              <a:off x="1189" y="3038"/>
              <a:ext cx="245" cy="70"/>
            </a:xfrm>
            <a:custGeom>
              <a:avLst/>
              <a:gdLst>
                <a:gd name="T0" fmla="*/ 0 w 245"/>
                <a:gd name="T1" fmla="*/ 70 h 70"/>
                <a:gd name="T2" fmla="*/ 122 w 245"/>
                <a:gd name="T3" fmla="*/ 41 h 70"/>
                <a:gd name="T4" fmla="*/ 180 w 245"/>
                <a:gd name="T5" fmla="*/ 24 h 70"/>
                <a:gd name="T6" fmla="*/ 245 w 245"/>
                <a:gd name="T7" fmla="*/ 0 h 70"/>
                <a:gd name="T8" fmla="*/ 0 60000 65536"/>
                <a:gd name="T9" fmla="*/ 0 60000 65536"/>
                <a:gd name="T10" fmla="*/ 0 60000 65536"/>
                <a:gd name="T11" fmla="*/ 0 60000 65536"/>
                <a:gd name="T12" fmla="*/ 0 w 245"/>
                <a:gd name="T13" fmla="*/ 0 h 70"/>
                <a:gd name="T14" fmla="*/ 245 w 245"/>
                <a:gd name="T15" fmla="*/ 70 h 70"/>
              </a:gdLst>
              <a:ahLst/>
              <a:cxnLst>
                <a:cxn ang="T8">
                  <a:pos x="T0" y="T1"/>
                </a:cxn>
                <a:cxn ang="T9">
                  <a:pos x="T2" y="T3"/>
                </a:cxn>
                <a:cxn ang="T10">
                  <a:pos x="T4" y="T5"/>
                </a:cxn>
                <a:cxn ang="T11">
                  <a:pos x="T6" y="T7"/>
                </a:cxn>
              </a:cxnLst>
              <a:rect l="T12" t="T13" r="T14" b="T15"/>
              <a:pathLst>
                <a:path w="245" h="70">
                  <a:moveTo>
                    <a:pt x="0" y="70"/>
                  </a:moveTo>
                  <a:lnTo>
                    <a:pt x="122" y="41"/>
                  </a:lnTo>
                  <a:lnTo>
                    <a:pt x="180" y="24"/>
                  </a:lnTo>
                  <a:lnTo>
                    <a:pt x="245" y="0"/>
                  </a:lnTo>
                </a:path>
              </a:pathLst>
            </a:custGeom>
            <a:noFill/>
            <a:ln w="38100" cmpd="sng">
              <a:solidFill>
                <a:schemeClr val="tx1"/>
              </a:solidFill>
              <a:prstDash val="solid"/>
              <a:round/>
              <a:headEnd/>
              <a:tailEnd/>
            </a:ln>
          </p:spPr>
          <p:txBody>
            <a:bodyPr/>
            <a:lstStyle/>
            <a:p>
              <a:endParaRPr lang="en-US" dirty="0"/>
            </a:p>
          </p:txBody>
        </p:sp>
        <p:sp>
          <p:nvSpPr>
            <p:cNvPr id="16407" name="Freeform 8"/>
            <p:cNvSpPr>
              <a:spLocks/>
            </p:cNvSpPr>
            <p:nvPr/>
          </p:nvSpPr>
          <p:spPr bwMode="auto">
            <a:xfrm>
              <a:off x="1434" y="2910"/>
              <a:ext cx="250" cy="128"/>
            </a:xfrm>
            <a:custGeom>
              <a:avLst/>
              <a:gdLst>
                <a:gd name="T0" fmla="*/ 0 w 250"/>
                <a:gd name="T1" fmla="*/ 128 h 128"/>
                <a:gd name="T2" fmla="*/ 64 w 250"/>
                <a:gd name="T3" fmla="*/ 105 h 128"/>
                <a:gd name="T4" fmla="*/ 122 w 250"/>
                <a:gd name="T5" fmla="*/ 76 h 128"/>
                <a:gd name="T6" fmla="*/ 186 w 250"/>
                <a:gd name="T7" fmla="*/ 41 h 128"/>
                <a:gd name="T8" fmla="*/ 250 w 250"/>
                <a:gd name="T9" fmla="*/ 0 h 128"/>
                <a:gd name="T10" fmla="*/ 0 60000 65536"/>
                <a:gd name="T11" fmla="*/ 0 60000 65536"/>
                <a:gd name="T12" fmla="*/ 0 60000 65536"/>
                <a:gd name="T13" fmla="*/ 0 60000 65536"/>
                <a:gd name="T14" fmla="*/ 0 60000 65536"/>
                <a:gd name="T15" fmla="*/ 0 w 250"/>
                <a:gd name="T16" fmla="*/ 0 h 128"/>
                <a:gd name="T17" fmla="*/ 250 w 250"/>
                <a:gd name="T18" fmla="*/ 128 h 128"/>
              </a:gdLst>
              <a:ahLst/>
              <a:cxnLst>
                <a:cxn ang="T10">
                  <a:pos x="T0" y="T1"/>
                </a:cxn>
                <a:cxn ang="T11">
                  <a:pos x="T2" y="T3"/>
                </a:cxn>
                <a:cxn ang="T12">
                  <a:pos x="T4" y="T5"/>
                </a:cxn>
                <a:cxn ang="T13">
                  <a:pos x="T6" y="T7"/>
                </a:cxn>
                <a:cxn ang="T14">
                  <a:pos x="T8" y="T9"/>
                </a:cxn>
              </a:cxnLst>
              <a:rect l="T15" t="T16" r="T17" b="T18"/>
              <a:pathLst>
                <a:path w="250" h="128">
                  <a:moveTo>
                    <a:pt x="0" y="128"/>
                  </a:moveTo>
                  <a:lnTo>
                    <a:pt x="64" y="105"/>
                  </a:lnTo>
                  <a:lnTo>
                    <a:pt x="122" y="76"/>
                  </a:lnTo>
                  <a:lnTo>
                    <a:pt x="186" y="41"/>
                  </a:lnTo>
                  <a:lnTo>
                    <a:pt x="250" y="0"/>
                  </a:lnTo>
                </a:path>
              </a:pathLst>
            </a:custGeom>
            <a:noFill/>
            <a:ln w="38100" cmpd="sng">
              <a:solidFill>
                <a:schemeClr val="tx1"/>
              </a:solidFill>
              <a:prstDash val="solid"/>
              <a:round/>
              <a:headEnd/>
              <a:tailEnd/>
            </a:ln>
          </p:spPr>
          <p:txBody>
            <a:bodyPr/>
            <a:lstStyle/>
            <a:p>
              <a:endParaRPr lang="en-US" dirty="0"/>
            </a:p>
          </p:txBody>
        </p:sp>
        <p:sp>
          <p:nvSpPr>
            <p:cNvPr id="16408" name="Freeform 9"/>
            <p:cNvSpPr>
              <a:spLocks/>
            </p:cNvSpPr>
            <p:nvPr/>
          </p:nvSpPr>
          <p:spPr bwMode="auto">
            <a:xfrm>
              <a:off x="1684" y="2694"/>
              <a:ext cx="245" cy="216"/>
            </a:xfrm>
            <a:custGeom>
              <a:avLst/>
              <a:gdLst>
                <a:gd name="T0" fmla="*/ 0 w 245"/>
                <a:gd name="T1" fmla="*/ 216 h 216"/>
                <a:gd name="T2" fmla="*/ 65 w 245"/>
                <a:gd name="T3" fmla="*/ 169 h 216"/>
                <a:gd name="T4" fmla="*/ 123 w 245"/>
                <a:gd name="T5" fmla="*/ 117 h 216"/>
                <a:gd name="T6" fmla="*/ 187 w 245"/>
                <a:gd name="T7" fmla="*/ 64 h 216"/>
                <a:gd name="T8" fmla="*/ 245 w 245"/>
                <a:gd name="T9" fmla="*/ 0 h 216"/>
                <a:gd name="T10" fmla="*/ 0 60000 65536"/>
                <a:gd name="T11" fmla="*/ 0 60000 65536"/>
                <a:gd name="T12" fmla="*/ 0 60000 65536"/>
                <a:gd name="T13" fmla="*/ 0 60000 65536"/>
                <a:gd name="T14" fmla="*/ 0 60000 65536"/>
                <a:gd name="T15" fmla="*/ 0 w 245"/>
                <a:gd name="T16" fmla="*/ 0 h 216"/>
                <a:gd name="T17" fmla="*/ 245 w 245"/>
                <a:gd name="T18" fmla="*/ 216 h 216"/>
              </a:gdLst>
              <a:ahLst/>
              <a:cxnLst>
                <a:cxn ang="T10">
                  <a:pos x="T0" y="T1"/>
                </a:cxn>
                <a:cxn ang="T11">
                  <a:pos x="T2" y="T3"/>
                </a:cxn>
                <a:cxn ang="T12">
                  <a:pos x="T4" y="T5"/>
                </a:cxn>
                <a:cxn ang="T13">
                  <a:pos x="T6" y="T7"/>
                </a:cxn>
                <a:cxn ang="T14">
                  <a:pos x="T8" y="T9"/>
                </a:cxn>
              </a:cxnLst>
              <a:rect l="T15" t="T16" r="T17" b="T18"/>
              <a:pathLst>
                <a:path w="245" h="216">
                  <a:moveTo>
                    <a:pt x="0" y="216"/>
                  </a:moveTo>
                  <a:lnTo>
                    <a:pt x="65" y="169"/>
                  </a:lnTo>
                  <a:lnTo>
                    <a:pt x="123" y="117"/>
                  </a:lnTo>
                  <a:lnTo>
                    <a:pt x="187" y="64"/>
                  </a:lnTo>
                  <a:lnTo>
                    <a:pt x="245" y="0"/>
                  </a:lnTo>
                </a:path>
              </a:pathLst>
            </a:custGeom>
            <a:noFill/>
            <a:ln w="38100" cmpd="sng">
              <a:solidFill>
                <a:schemeClr val="tx1"/>
              </a:solidFill>
              <a:prstDash val="solid"/>
              <a:round/>
              <a:headEnd/>
              <a:tailEnd/>
            </a:ln>
          </p:spPr>
          <p:txBody>
            <a:bodyPr/>
            <a:lstStyle/>
            <a:p>
              <a:endParaRPr lang="en-US" dirty="0"/>
            </a:p>
          </p:txBody>
        </p:sp>
        <p:sp>
          <p:nvSpPr>
            <p:cNvPr id="16409" name="Freeform 10"/>
            <p:cNvSpPr>
              <a:spLocks/>
            </p:cNvSpPr>
            <p:nvPr/>
          </p:nvSpPr>
          <p:spPr bwMode="auto">
            <a:xfrm>
              <a:off x="1929" y="2397"/>
              <a:ext cx="245" cy="297"/>
            </a:xfrm>
            <a:custGeom>
              <a:avLst/>
              <a:gdLst>
                <a:gd name="T0" fmla="*/ 0 w 245"/>
                <a:gd name="T1" fmla="*/ 297 h 297"/>
                <a:gd name="T2" fmla="*/ 59 w 245"/>
                <a:gd name="T3" fmla="*/ 227 h 297"/>
                <a:gd name="T4" fmla="*/ 123 w 245"/>
                <a:gd name="T5" fmla="*/ 157 h 297"/>
                <a:gd name="T6" fmla="*/ 245 w 245"/>
                <a:gd name="T7" fmla="*/ 0 h 297"/>
                <a:gd name="T8" fmla="*/ 0 60000 65536"/>
                <a:gd name="T9" fmla="*/ 0 60000 65536"/>
                <a:gd name="T10" fmla="*/ 0 60000 65536"/>
                <a:gd name="T11" fmla="*/ 0 60000 65536"/>
                <a:gd name="T12" fmla="*/ 0 w 245"/>
                <a:gd name="T13" fmla="*/ 0 h 297"/>
                <a:gd name="T14" fmla="*/ 245 w 245"/>
                <a:gd name="T15" fmla="*/ 297 h 297"/>
              </a:gdLst>
              <a:ahLst/>
              <a:cxnLst>
                <a:cxn ang="T8">
                  <a:pos x="T0" y="T1"/>
                </a:cxn>
                <a:cxn ang="T9">
                  <a:pos x="T2" y="T3"/>
                </a:cxn>
                <a:cxn ang="T10">
                  <a:pos x="T4" y="T5"/>
                </a:cxn>
                <a:cxn ang="T11">
                  <a:pos x="T6" y="T7"/>
                </a:cxn>
              </a:cxnLst>
              <a:rect l="T12" t="T13" r="T14" b="T15"/>
              <a:pathLst>
                <a:path w="245" h="297">
                  <a:moveTo>
                    <a:pt x="0" y="297"/>
                  </a:moveTo>
                  <a:lnTo>
                    <a:pt x="59" y="227"/>
                  </a:lnTo>
                  <a:lnTo>
                    <a:pt x="123" y="157"/>
                  </a:lnTo>
                  <a:lnTo>
                    <a:pt x="245" y="0"/>
                  </a:lnTo>
                </a:path>
              </a:pathLst>
            </a:custGeom>
            <a:noFill/>
            <a:ln w="38100" cmpd="sng">
              <a:solidFill>
                <a:schemeClr val="tx1"/>
              </a:solidFill>
              <a:prstDash val="solid"/>
              <a:round/>
              <a:headEnd/>
              <a:tailEnd/>
            </a:ln>
          </p:spPr>
          <p:txBody>
            <a:bodyPr/>
            <a:lstStyle/>
            <a:p>
              <a:endParaRPr lang="en-US" dirty="0"/>
            </a:p>
          </p:txBody>
        </p:sp>
        <p:sp>
          <p:nvSpPr>
            <p:cNvPr id="16410" name="Freeform 11"/>
            <p:cNvSpPr>
              <a:spLocks/>
            </p:cNvSpPr>
            <p:nvPr/>
          </p:nvSpPr>
          <p:spPr bwMode="auto">
            <a:xfrm>
              <a:off x="2174" y="2076"/>
              <a:ext cx="251" cy="321"/>
            </a:xfrm>
            <a:custGeom>
              <a:avLst/>
              <a:gdLst>
                <a:gd name="T0" fmla="*/ 0 w 251"/>
                <a:gd name="T1" fmla="*/ 321 h 321"/>
                <a:gd name="T2" fmla="*/ 64 w 251"/>
                <a:gd name="T3" fmla="*/ 239 h 321"/>
                <a:gd name="T4" fmla="*/ 123 w 251"/>
                <a:gd name="T5" fmla="*/ 157 h 321"/>
                <a:gd name="T6" fmla="*/ 187 w 251"/>
                <a:gd name="T7" fmla="*/ 75 h 321"/>
                <a:gd name="T8" fmla="*/ 251 w 251"/>
                <a:gd name="T9" fmla="*/ 0 h 321"/>
                <a:gd name="T10" fmla="*/ 0 60000 65536"/>
                <a:gd name="T11" fmla="*/ 0 60000 65536"/>
                <a:gd name="T12" fmla="*/ 0 60000 65536"/>
                <a:gd name="T13" fmla="*/ 0 60000 65536"/>
                <a:gd name="T14" fmla="*/ 0 60000 65536"/>
                <a:gd name="T15" fmla="*/ 0 w 251"/>
                <a:gd name="T16" fmla="*/ 0 h 321"/>
                <a:gd name="T17" fmla="*/ 251 w 251"/>
                <a:gd name="T18" fmla="*/ 321 h 321"/>
              </a:gdLst>
              <a:ahLst/>
              <a:cxnLst>
                <a:cxn ang="T10">
                  <a:pos x="T0" y="T1"/>
                </a:cxn>
                <a:cxn ang="T11">
                  <a:pos x="T2" y="T3"/>
                </a:cxn>
                <a:cxn ang="T12">
                  <a:pos x="T4" y="T5"/>
                </a:cxn>
                <a:cxn ang="T13">
                  <a:pos x="T6" y="T7"/>
                </a:cxn>
                <a:cxn ang="T14">
                  <a:pos x="T8" y="T9"/>
                </a:cxn>
              </a:cxnLst>
              <a:rect l="T15" t="T16" r="T17" b="T18"/>
              <a:pathLst>
                <a:path w="251" h="321">
                  <a:moveTo>
                    <a:pt x="0" y="321"/>
                  </a:moveTo>
                  <a:lnTo>
                    <a:pt x="64" y="239"/>
                  </a:lnTo>
                  <a:lnTo>
                    <a:pt x="123" y="157"/>
                  </a:lnTo>
                  <a:lnTo>
                    <a:pt x="187" y="75"/>
                  </a:lnTo>
                  <a:lnTo>
                    <a:pt x="251" y="0"/>
                  </a:lnTo>
                </a:path>
              </a:pathLst>
            </a:custGeom>
            <a:noFill/>
            <a:ln w="38100" cmpd="sng">
              <a:solidFill>
                <a:schemeClr val="tx1"/>
              </a:solidFill>
              <a:prstDash val="solid"/>
              <a:round/>
              <a:headEnd/>
              <a:tailEnd/>
            </a:ln>
          </p:spPr>
          <p:txBody>
            <a:bodyPr/>
            <a:lstStyle/>
            <a:p>
              <a:endParaRPr lang="en-US" dirty="0"/>
            </a:p>
          </p:txBody>
        </p:sp>
        <p:sp>
          <p:nvSpPr>
            <p:cNvPr id="16411" name="Freeform 12"/>
            <p:cNvSpPr>
              <a:spLocks/>
            </p:cNvSpPr>
            <p:nvPr/>
          </p:nvSpPr>
          <p:spPr bwMode="auto">
            <a:xfrm>
              <a:off x="2425" y="1825"/>
              <a:ext cx="245" cy="251"/>
            </a:xfrm>
            <a:custGeom>
              <a:avLst/>
              <a:gdLst>
                <a:gd name="T0" fmla="*/ 0 w 245"/>
                <a:gd name="T1" fmla="*/ 251 h 251"/>
                <a:gd name="T2" fmla="*/ 64 w 245"/>
                <a:gd name="T3" fmla="*/ 181 h 251"/>
                <a:gd name="T4" fmla="*/ 123 w 245"/>
                <a:gd name="T5" fmla="*/ 111 h 251"/>
                <a:gd name="T6" fmla="*/ 187 w 245"/>
                <a:gd name="T7" fmla="*/ 46 h 251"/>
                <a:gd name="T8" fmla="*/ 216 w 245"/>
                <a:gd name="T9" fmla="*/ 23 h 251"/>
                <a:gd name="T10" fmla="*/ 245 w 245"/>
                <a:gd name="T11" fmla="*/ 0 h 251"/>
                <a:gd name="T12" fmla="*/ 0 60000 65536"/>
                <a:gd name="T13" fmla="*/ 0 60000 65536"/>
                <a:gd name="T14" fmla="*/ 0 60000 65536"/>
                <a:gd name="T15" fmla="*/ 0 60000 65536"/>
                <a:gd name="T16" fmla="*/ 0 60000 65536"/>
                <a:gd name="T17" fmla="*/ 0 60000 65536"/>
                <a:gd name="T18" fmla="*/ 0 w 245"/>
                <a:gd name="T19" fmla="*/ 0 h 251"/>
                <a:gd name="T20" fmla="*/ 245 w 245"/>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245" h="251">
                  <a:moveTo>
                    <a:pt x="0" y="251"/>
                  </a:moveTo>
                  <a:lnTo>
                    <a:pt x="64" y="181"/>
                  </a:lnTo>
                  <a:lnTo>
                    <a:pt x="123" y="111"/>
                  </a:lnTo>
                  <a:lnTo>
                    <a:pt x="187" y="46"/>
                  </a:lnTo>
                  <a:lnTo>
                    <a:pt x="216" y="23"/>
                  </a:lnTo>
                  <a:lnTo>
                    <a:pt x="245" y="0"/>
                  </a:lnTo>
                </a:path>
              </a:pathLst>
            </a:custGeom>
            <a:noFill/>
            <a:ln w="38100" cmpd="sng">
              <a:solidFill>
                <a:schemeClr val="tx1"/>
              </a:solidFill>
              <a:prstDash val="solid"/>
              <a:round/>
              <a:headEnd/>
              <a:tailEnd/>
            </a:ln>
          </p:spPr>
          <p:txBody>
            <a:bodyPr/>
            <a:lstStyle/>
            <a:p>
              <a:endParaRPr lang="en-US" dirty="0"/>
            </a:p>
          </p:txBody>
        </p:sp>
        <p:sp>
          <p:nvSpPr>
            <p:cNvPr id="16412" name="Freeform 13"/>
            <p:cNvSpPr>
              <a:spLocks/>
            </p:cNvSpPr>
            <p:nvPr/>
          </p:nvSpPr>
          <p:spPr bwMode="auto">
            <a:xfrm>
              <a:off x="2670" y="1749"/>
              <a:ext cx="245" cy="76"/>
            </a:xfrm>
            <a:custGeom>
              <a:avLst/>
              <a:gdLst>
                <a:gd name="T0" fmla="*/ 0 w 245"/>
                <a:gd name="T1" fmla="*/ 76 h 76"/>
                <a:gd name="T2" fmla="*/ 58 w 245"/>
                <a:gd name="T3" fmla="*/ 41 h 76"/>
                <a:gd name="T4" fmla="*/ 123 w 245"/>
                <a:gd name="T5" fmla="*/ 17 h 76"/>
                <a:gd name="T6" fmla="*/ 181 w 245"/>
                <a:gd name="T7" fmla="*/ 0 h 76"/>
                <a:gd name="T8" fmla="*/ 245 w 245"/>
                <a:gd name="T9" fmla="*/ 0 h 76"/>
                <a:gd name="T10" fmla="*/ 0 60000 65536"/>
                <a:gd name="T11" fmla="*/ 0 60000 65536"/>
                <a:gd name="T12" fmla="*/ 0 60000 65536"/>
                <a:gd name="T13" fmla="*/ 0 60000 65536"/>
                <a:gd name="T14" fmla="*/ 0 60000 65536"/>
                <a:gd name="T15" fmla="*/ 0 w 245"/>
                <a:gd name="T16" fmla="*/ 0 h 76"/>
                <a:gd name="T17" fmla="*/ 245 w 245"/>
                <a:gd name="T18" fmla="*/ 76 h 76"/>
              </a:gdLst>
              <a:ahLst/>
              <a:cxnLst>
                <a:cxn ang="T10">
                  <a:pos x="T0" y="T1"/>
                </a:cxn>
                <a:cxn ang="T11">
                  <a:pos x="T2" y="T3"/>
                </a:cxn>
                <a:cxn ang="T12">
                  <a:pos x="T4" y="T5"/>
                </a:cxn>
                <a:cxn ang="T13">
                  <a:pos x="T6" y="T7"/>
                </a:cxn>
                <a:cxn ang="T14">
                  <a:pos x="T8" y="T9"/>
                </a:cxn>
              </a:cxnLst>
              <a:rect l="T15" t="T16" r="T17" b="T18"/>
              <a:pathLst>
                <a:path w="245" h="76">
                  <a:moveTo>
                    <a:pt x="0" y="76"/>
                  </a:moveTo>
                  <a:lnTo>
                    <a:pt x="58" y="41"/>
                  </a:lnTo>
                  <a:lnTo>
                    <a:pt x="123" y="17"/>
                  </a:lnTo>
                  <a:lnTo>
                    <a:pt x="181" y="0"/>
                  </a:lnTo>
                  <a:lnTo>
                    <a:pt x="245" y="0"/>
                  </a:lnTo>
                </a:path>
              </a:pathLst>
            </a:custGeom>
            <a:noFill/>
            <a:ln w="38100" cmpd="sng">
              <a:solidFill>
                <a:schemeClr val="tx1"/>
              </a:solidFill>
              <a:prstDash val="solid"/>
              <a:round/>
              <a:headEnd/>
              <a:tailEnd/>
            </a:ln>
          </p:spPr>
          <p:txBody>
            <a:bodyPr/>
            <a:lstStyle/>
            <a:p>
              <a:endParaRPr lang="en-US" dirty="0"/>
            </a:p>
          </p:txBody>
        </p:sp>
        <p:sp>
          <p:nvSpPr>
            <p:cNvPr id="16413" name="Freeform 14"/>
            <p:cNvSpPr>
              <a:spLocks/>
            </p:cNvSpPr>
            <p:nvPr/>
          </p:nvSpPr>
          <p:spPr bwMode="auto">
            <a:xfrm>
              <a:off x="2915" y="1749"/>
              <a:ext cx="245" cy="117"/>
            </a:xfrm>
            <a:custGeom>
              <a:avLst/>
              <a:gdLst>
                <a:gd name="T0" fmla="*/ 0 w 245"/>
                <a:gd name="T1" fmla="*/ 0 h 117"/>
                <a:gd name="T2" fmla="*/ 58 w 245"/>
                <a:gd name="T3" fmla="*/ 12 h 117"/>
                <a:gd name="T4" fmla="*/ 123 w 245"/>
                <a:gd name="T5" fmla="*/ 35 h 117"/>
                <a:gd name="T6" fmla="*/ 181 w 245"/>
                <a:gd name="T7" fmla="*/ 70 h 117"/>
                <a:gd name="T8" fmla="*/ 245 w 245"/>
                <a:gd name="T9" fmla="*/ 117 h 117"/>
                <a:gd name="T10" fmla="*/ 0 60000 65536"/>
                <a:gd name="T11" fmla="*/ 0 60000 65536"/>
                <a:gd name="T12" fmla="*/ 0 60000 65536"/>
                <a:gd name="T13" fmla="*/ 0 60000 65536"/>
                <a:gd name="T14" fmla="*/ 0 60000 65536"/>
                <a:gd name="T15" fmla="*/ 0 w 245"/>
                <a:gd name="T16" fmla="*/ 0 h 117"/>
                <a:gd name="T17" fmla="*/ 245 w 245"/>
                <a:gd name="T18" fmla="*/ 117 h 117"/>
              </a:gdLst>
              <a:ahLst/>
              <a:cxnLst>
                <a:cxn ang="T10">
                  <a:pos x="T0" y="T1"/>
                </a:cxn>
                <a:cxn ang="T11">
                  <a:pos x="T2" y="T3"/>
                </a:cxn>
                <a:cxn ang="T12">
                  <a:pos x="T4" y="T5"/>
                </a:cxn>
                <a:cxn ang="T13">
                  <a:pos x="T6" y="T7"/>
                </a:cxn>
                <a:cxn ang="T14">
                  <a:pos x="T8" y="T9"/>
                </a:cxn>
              </a:cxnLst>
              <a:rect l="T15" t="T16" r="T17" b="T18"/>
              <a:pathLst>
                <a:path w="245" h="117">
                  <a:moveTo>
                    <a:pt x="0" y="0"/>
                  </a:moveTo>
                  <a:lnTo>
                    <a:pt x="58" y="12"/>
                  </a:lnTo>
                  <a:lnTo>
                    <a:pt x="123" y="35"/>
                  </a:lnTo>
                  <a:lnTo>
                    <a:pt x="181" y="70"/>
                  </a:lnTo>
                  <a:lnTo>
                    <a:pt x="245" y="117"/>
                  </a:lnTo>
                </a:path>
              </a:pathLst>
            </a:custGeom>
            <a:noFill/>
            <a:ln w="38100" cmpd="sng">
              <a:solidFill>
                <a:schemeClr val="tx1"/>
              </a:solidFill>
              <a:prstDash val="solid"/>
              <a:round/>
              <a:headEnd/>
              <a:tailEnd/>
            </a:ln>
          </p:spPr>
          <p:txBody>
            <a:bodyPr/>
            <a:lstStyle/>
            <a:p>
              <a:endParaRPr lang="en-US" dirty="0"/>
            </a:p>
          </p:txBody>
        </p:sp>
        <p:sp>
          <p:nvSpPr>
            <p:cNvPr id="16414" name="Freeform 15"/>
            <p:cNvSpPr>
              <a:spLocks/>
            </p:cNvSpPr>
            <p:nvPr/>
          </p:nvSpPr>
          <p:spPr bwMode="auto">
            <a:xfrm>
              <a:off x="3160" y="1866"/>
              <a:ext cx="251" cy="274"/>
            </a:xfrm>
            <a:custGeom>
              <a:avLst/>
              <a:gdLst>
                <a:gd name="T0" fmla="*/ 0 w 251"/>
                <a:gd name="T1" fmla="*/ 0 h 274"/>
                <a:gd name="T2" fmla="*/ 64 w 251"/>
                <a:gd name="T3" fmla="*/ 58 h 274"/>
                <a:gd name="T4" fmla="*/ 122 w 251"/>
                <a:gd name="T5" fmla="*/ 122 h 274"/>
                <a:gd name="T6" fmla="*/ 187 w 251"/>
                <a:gd name="T7" fmla="*/ 198 h 274"/>
                <a:gd name="T8" fmla="*/ 251 w 251"/>
                <a:gd name="T9" fmla="*/ 274 h 274"/>
                <a:gd name="T10" fmla="*/ 0 60000 65536"/>
                <a:gd name="T11" fmla="*/ 0 60000 65536"/>
                <a:gd name="T12" fmla="*/ 0 60000 65536"/>
                <a:gd name="T13" fmla="*/ 0 60000 65536"/>
                <a:gd name="T14" fmla="*/ 0 60000 65536"/>
                <a:gd name="T15" fmla="*/ 0 w 251"/>
                <a:gd name="T16" fmla="*/ 0 h 274"/>
                <a:gd name="T17" fmla="*/ 251 w 251"/>
                <a:gd name="T18" fmla="*/ 274 h 274"/>
              </a:gdLst>
              <a:ahLst/>
              <a:cxnLst>
                <a:cxn ang="T10">
                  <a:pos x="T0" y="T1"/>
                </a:cxn>
                <a:cxn ang="T11">
                  <a:pos x="T2" y="T3"/>
                </a:cxn>
                <a:cxn ang="T12">
                  <a:pos x="T4" y="T5"/>
                </a:cxn>
                <a:cxn ang="T13">
                  <a:pos x="T6" y="T7"/>
                </a:cxn>
                <a:cxn ang="T14">
                  <a:pos x="T8" y="T9"/>
                </a:cxn>
              </a:cxnLst>
              <a:rect l="T15" t="T16" r="T17" b="T18"/>
              <a:pathLst>
                <a:path w="251" h="274">
                  <a:moveTo>
                    <a:pt x="0" y="0"/>
                  </a:moveTo>
                  <a:lnTo>
                    <a:pt x="64" y="58"/>
                  </a:lnTo>
                  <a:lnTo>
                    <a:pt x="122" y="122"/>
                  </a:lnTo>
                  <a:lnTo>
                    <a:pt x="187" y="198"/>
                  </a:lnTo>
                  <a:lnTo>
                    <a:pt x="251" y="274"/>
                  </a:lnTo>
                </a:path>
              </a:pathLst>
            </a:custGeom>
            <a:noFill/>
            <a:ln w="38100" cmpd="sng">
              <a:solidFill>
                <a:schemeClr val="tx1"/>
              </a:solidFill>
              <a:prstDash val="solid"/>
              <a:round/>
              <a:headEnd/>
              <a:tailEnd/>
            </a:ln>
          </p:spPr>
          <p:txBody>
            <a:bodyPr/>
            <a:lstStyle/>
            <a:p>
              <a:endParaRPr lang="en-US" dirty="0"/>
            </a:p>
          </p:txBody>
        </p:sp>
        <p:sp>
          <p:nvSpPr>
            <p:cNvPr id="16415" name="Freeform 16"/>
            <p:cNvSpPr>
              <a:spLocks/>
            </p:cNvSpPr>
            <p:nvPr/>
          </p:nvSpPr>
          <p:spPr bwMode="auto">
            <a:xfrm>
              <a:off x="3411" y="2140"/>
              <a:ext cx="245" cy="321"/>
            </a:xfrm>
            <a:custGeom>
              <a:avLst/>
              <a:gdLst>
                <a:gd name="T0" fmla="*/ 0 w 245"/>
                <a:gd name="T1" fmla="*/ 0 h 321"/>
                <a:gd name="T2" fmla="*/ 64 w 245"/>
                <a:gd name="T3" fmla="*/ 76 h 321"/>
                <a:gd name="T4" fmla="*/ 122 w 245"/>
                <a:gd name="T5" fmla="*/ 157 h 321"/>
                <a:gd name="T6" fmla="*/ 186 w 245"/>
                <a:gd name="T7" fmla="*/ 239 h 321"/>
                <a:gd name="T8" fmla="*/ 245 w 245"/>
                <a:gd name="T9" fmla="*/ 321 h 321"/>
                <a:gd name="T10" fmla="*/ 0 60000 65536"/>
                <a:gd name="T11" fmla="*/ 0 60000 65536"/>
                <a:gd name="T12" fmla="*/ 0 60000 65536"/>
                <a:gd name="T13" fmla="*/ 0 60000 65536"/>
                <a:gd name="T14" fmla="*/ 0 60000 65536"/>
                <a:gd name="T15" fmla="*/ 0 w 245"/>
                <a:gd name="T16" fmla="*/ 0 h 321"/>
                <a:gd name="T17" fmla="*/ 245 w 245"/>
                <a:gd name="T18" fmla="*/ 321 h 321"/>
              </a:gdLst>
              <a:ahLst/>
              <a:cxnLst>
                <a:cxn ang="T10">
                  <a:pos x="T0" y="T1"/>
                </a:cxn>
                <a:cxn ang="T11">
                  <a:pos x="T2" y="T3"/>
                </a:cxn>
                <a:cxn ang="T12">
                  <a:pos x="T4" y="T5"/>
                </a:cxn>
                <a:cxn ang="T13">
                  <a:pos x="T6" y="T7"/>
                </a:cxn>
                <a:cxn ang="T14">
                  <a:pos x="T8" y="T9"/>
                </a:cxn>
              </a:cxnLst>
              <a:rect l="T15" t="T16" r="T17" b="T18"/>
              <a:pathLst>
                <a:path w="245" h="321">
                  <a:moveTo>
                    <a:pt x="0" y="0"/>
                  </a:moveTo>
                  <a:lnTo>
                    <a:pt x="64" y="76"/>
                  </a:lnTo>
                  <a:lnTo>
                    <a:pt x="122" y="157"/>
                  </a:lnTo>
                  <a:lnTo>
                    <a:pt x="186" y="239"/>
                  </a:lnTo>
                  <a:lnTo>
                    <a:pt x="245" y="321"/>
                  </a:lnTo>
                </a:path>
              </a:pathLst>
            </a:custGeom>
            <a:noFill/>
            <a:ln w="38100" cmpd="sng">
              <a:solidFill>
                <a:schemeClr val="tx1"/>
              </a:solidFill>
              <a:prstDash val="solid"/>
              <a:round/>
              <a:headEnd/>
              <a:tailEnd/>
            </a:ln>
          </p:spPr>
          <p:txBody>
            <a:bodyPr/>
            <a:lstStyle/>
            <a:p>
              <a:endParaRPr lang="en-US" dirty="0"/>
            </a:p>
          </p:txBody>
        </p:sp>
        <p:sp>
          <p:nvSpPr>
            <p:cNvPr id="16416" name="Freeform 17"/>
            <p:cNvSpPr>
              <a:spLocks/>
            </p:cNvSpPr>
            <p:nvPr/>
          </p:nvSpPr>
          <p:spPr bwMode="auto">
            <a:xfrm>
              <a:off x="3656" y="2461"/>
              <a:ext cx="245" cy="286"/>
            </a:xfrm>
            <a:custGeom>
              <a:avLst/>
              <a:gdLst>
                <a:gd name="T0" fmla="*/ 0 w 245"/>
                <a:gd name="T1" fmla="*/ 0 h 286"/>
                <a:gd name="T2" fmla="*/ 122 w 245"/>
                <a:gd name="T3" fmla="*/ 151 h 286"/>
                <a:gd name="T4" fmla="*/ 181 w 245"/>
                <a:gd name="T5" fmla="*/ 221 h 286"/>
                <a:gd name="T6" fmla="*/ 245 w 245"/>
                <a:gd name="T7" fmla="*/ 286 h 286"/>
                <a:gd name="T8" fmla="*/ 0 60000 65536"/>
                <a:gd name="T9" fmla="*/ 0 60000 65536"/>
                <a:gd name="T10" fmla="*/ 0 60000 65536"/>
                <a:gd name="T11" fmla="*/ 0 60000 65536"/>
                <a:gd name="T12" fmla="*/ 0 w 245"/>
                <a:gd name="T13" fmla="*/ 0 h 286"/>
                <a:gd name="T14" fmla="*/ 245 w 245"/>
                <a:gd name="T15" fmla="*/ 286 h 286"/>
              </a:gdLst>
              <a:ahLst/>
              <a:cxnLst>
                <a:cxn ang="T8">
                  <a:pos x="T0" y="T1"/>
                </a:cxn>
                <a:cxn ang="T9">
                  <a:pos x="T2" y="T3"/>
                </a:cxn>
                <a:cxn ang="T10">
                  <a:pos x="T4" y="T5"/>
                </a:cxn>
                <a:cxn ang="T11">
                  <a:pos x="T6" y="T7"/>
                </a:cxn>
              </a:cxnLst>
              <a:rect l="T12" t="T13" r="T14" b="T15"/>
              <a:pathLst>
                <a:path w="245" h="286">
                  <a:moveTo>
                    <a:pt x="0" y="0"/>
                  </a:moveTo>
                  <a:lnTo>
                    <a:pt x="122" y="151"/>
                  </a:lnTo>
                  <a:lnTo>
                    <a:pt x="181" y="221"/>
                  </a:lnTo>
                  <a:lnTo>
                    <a:pt x="245" y="286"/>
                  </a:lnTo>
                </a:path>
              </a:pathLst>
            </a:custGeom>
            <a:noFill/>
            <a:ln w="38100" cmpd="sng">
              <a:solidFill>
                <a:schemeClr val="tx1"/>
              </a:solidFill>
              <a:prstDash val="solid"/>
              <a:round/>
              <a:headEnd/>
              <a:tailEnd/>
            </a:ln>
          </p:spPr>
          <p:txBody>
            <a:bodyPr/>
            <a:lstStyle/>
            <a:p>
              <a:endParaRPr lang="en-US" dirty="0"/>
            </a:p>
          </p:txBody>
        </p:sp>
        <p:sp>
          <p:nvSpPr>
            <p:cNvPr id="16417" name="Freeform 18"/>
            <p:cNvSpPr>
              <a:spLocks/>
            </p:cNvSpPr>
            <p:nvPr/>
          </p:nvSpPr>
          <p:spPr bwMode="auto">
            <a:xfrm>
              <a:off x="3901" y="2747"/>
              <a:ext cx="251" cy="198"/>
            </a:xfrm>
            <a:custGeom>
              <a:avLst/>
              <a:gdLst>
                <a:gd name="T0" fmla="*/ 0 w 251"/>
                <a:gd name="T1" fmla="*/ 0 h 198"/>
                <a:gd name="T2" fmla="*/ 64 w 251"/>
                <a:gd name="T3" fmla="*/ 58 h 198"/>
                <a:gd name="T4" fmla="*/ 122 w 251"/>
                <a:gd name="T5" fmla="*/ 110 h 198"/>
                <a:gd name="T6" fmla="*/ 186 w 251"/>
                <a:gd name="T7" fmla="*/ 157 h 198"/>
                <a:gd name="T8" fmla="*/ 251 w 251"/>
                <a:gd name="T9" fmla="*/ 198 h 198"/>
                <a:gd name="T10" fmla="*/ 0 60000 65536"/>
                <a:gd name="T11" fmla="*/ 0 60000 65536"/>
                <a:gd name="T12" fmla="*/ 0 60000 65536"/>
                <a:gd name="T13" fmla="*/ 0 60000 65536"/>
                <a:gd name="T14" fmla="*/ 0 60000 65536"/>
                <a:gd name="T15" fmla="*/ 0 w 251"/>
                <a:gd name="T16" fmla="*/ 0 h 198"/>
                <a:gd name="T17" fmla="*/ 251 w 251"/>
                <a:gd name="T18" fmla="*/ 198 h 198"/>
              </a:gdLst>
              <a:ahLst/>
              <a:cxnLst>
                <a:cxn ang="T10">
                  <a:pos x="T0" y="T1"/>
                </a:cxn>
                <a:cxn ang="T11">
                  <a:pos x="T2" y="T3"/>
                </a:cxn>
                <a:cxn ang="T12">
                  <a:pos x="T4" y="T5"/>
                </a:cxn>
                <a:cxn ang="T13">
                  <a:pos x="T6" y="T7"/>
                </a:cxn>
                <a:cxn ang="T14">
                  <a:pos x="T8" y="T9"/>
                </a:cxn>
              </a:cxnLst>
              <a:rect l="T15" t="T16" r="T17" b="T18"/>
              <a:pathLst>
                <a:path w="251" h="198">
                  <a:moveTo>
                    <a:pt x="0" y="0"/>
                  </a:moveTo>
                  <a:lnTo>
                    <a:pt x="64" y="58"/>
                  </a:lnTo>
                  <a:lnTo>
                    <a:pt x="122" y="110"/>
                  </a:lnTo>
                  <a:lnTo>
                    <a:pt x="186" y="157"/>
                  </a:lnTo>
                  <a:lnTo>
                    <a:pt x="251" y="198"/>
                  </a:lnTo>
                </a:path>
              </a:pathLst>
            </a:custGeom>
            <a:noFill/>
            <a:ln w="38100" cmpd="sng">
              <a:solidFill>
                <a:schemeClr val="tx1"/>
              </a:solidFill>
              <a:prstDash val="solid"/>
              <a:round/>
              <a:headEnd/>
              <a:tailEnd/>
            </a:ln>
          </p:spPr>
          <p:txBody>
            <a:bodyPr/>
            <a:lstStyle/>
            <a:p>
              <a:endParaRPr lang="en-US" dirty="0"/>
            </a:p>
          </p:txBody>
        </p:sp>
        <p:sp>
          <p:nvSpPr>
            <p:cNvPr id="16418" name="Freeform 19"/>
            <p:cNvSpPr>
              <a:spLocks/>
            </p:cNvSpPr>
            <p:nvPr/>
          </p:nvSpPr>
          <p:spPr bwMode="auto">
            <a:xfrm>
              <a:off x="4152" y="2945"/>
              <a:ext cx="244" cy="117"/>
            </a:xfrm>
            <a:custGeom>
              <a:avLst/>
              <a:gdLst>
                <a:gd name="T0" fmla="*/ 0 w 244"/>
                <a:gd name="T1" fmla="*/ 0 h 117"/>
                <a:gd name="T2" fmla="*/ 64 w 244"/>
                <a:gd name="T3" fmla="*/ 35 h 117"/>
                <a:gd name="T4" fmla="*/ 122 w 244"/>
                <a:gd name="T5" fmla="*/ 70 h 117"/>
                <a:gd name="T6" fmla="*/ 186 w 244"/>
                <a:gd name="T7" fmla="*/ 93 h 117"/>
                <a:gd name="T8" fmla="*/ 244 w 244"/>
                <a:gd name="T9" fmla="*/ 117 h 117"/>
                <a:gd name="T10" fmla="*/ 0 60000 65536"/>
                <a:gd name="T11" fmla="*/ 0 60000 65536"/>
                <a:gd name="T12" fmla="*/ 0 60000 65536"/>
                <a:gd name="T13" fmla="*/ 0 60000 65536"/>
                <a:gd name="T14" fmla="*/ 0 60000 65536"/>
                <a:gd name="T15" fmla="*/ 0 w 244"/>
                <a:gd name="T16" fmla="*/ 0 h 117"/>
                <a:gd name="T17" fmla="*/ 244 w 244"/>
                <a:gd name="T18" fmla="*/ 117 h 117"/>
              </a:gdLst>
              <a:ahLst/>
              <a:cxnLst>
                <a:cxn ang="T10">
                  <a:pos x="T0" y="T1"/>
                </a:cxn>
                <a:cxn ang="T11">
                  <a:pos x="T2" y="T3"/>
                </a:cxn>
                <a:cxn ang="T12">
                  <a:pos x="T4" y="T5"/>
                </a:cxn>
                <a:cxn ang="T13">
                  <a:pos x="T6" y="T7"/>
                </a:cxn>
                <a:cxn ang="T14">
                  <a:pos x="T8" y="T9"/>
                </a:cxn>
              </a:cxnLst>
              <a:rect l="T15" t="T16" r="T17" b="T18"/>
              <a:pathLst>
                <a:path w="244" h="117">
                  <a:moveTo>
                    <a:pt x="0" y="0"/>
                  </a:moveTo>
                  <a:lnTo>
                    <a:pt x="64" y="35"/>
                  </a:lnTo>
                  <a:lnTo>
                    <a:pt x="122" y="70"/>
                  </a:lnTo>
                  <a:lnTo>
                    <a:pt x="186" y="93"/>
                  </a:lnTo>
                  <a:lnTo>
                    <a:pt x="244" y="117"/>
                  </a:lnTo>
                </a:path>
              </a:pathLst>
            </a:custGeom>
            <a:noFill/>
            <a:ln w="38100" cmpd="sng">
              <a:solidFill>
                <a:schemeClr val="tx1"/>
              </a:solidFill>
              <a:prstDash val="solid"/>
              <a:round/>
              <a:headEnd/>
              <a:tailEnd/>
            </a:ln>
          </p:spPr>
          <p:txBody>
            <a:bodyPr/>
            <a:lstStyle/>
            <a:p>
              <a:endParaRPr lang="en-US" dirty="0"/>
            </a:p>
          </p:txBody>
        </p:sp>
      </p:grpSp>
      <p:sp>
        <p:nvSpPr>
          <p:cNvPr id="16388" name="Line 20"/>
          <p:cNvSpPr>
            <a:spLocks noChangeShapeType="1"/>
          </p:cNvSpPr>
          <p:nvPr/>
        </p:nvSpPr>
        <p:spPr bwMode="auto">
          <a:xfrm flipH="1">
            <a:off x="2895600" y="4876800"/>
            <a:ext cx="0" cy="685800"/>
          </a:xfrm>
          <a:prstGeom prst="line">
            <a:avLst/>
          </a:prstGeom>
          <a:noFill/>
          <a:ln w="19050">
            <a:solidFill>
              <a:schemeClr val="tx1"/>
            </a:solidFill>
            <a:round/>
            <a:headEnd/>
            <a:tailEnd/>
          </a:ln>
        </p:spPr>
        <p:txBody>
          <a:bodyPr/>
          <a:lstStyle/>
          <a:p>
            <a:endParaRPr lang="en-US" dirty="0"/>
          </a:p>
        </p:txBody>
      </p:sp>
      <p:sp>
        <p:nvSpPr>
          <p:cNvPr id="16389" name="Line 21"/>
          <p:cNvSpPr>
            <a:spLocks noChangeShapeType="1"/>
          </p:cNvSpPr>
          <p:nvPr/>
        </p:nvSpPr>
        <p:spPr bwMode="auto">
          <a:xfrm flipH="1">
            <a:off x="3898900" y="3876675"/>
            <a:ext cx="0" cy="1677988"/>
          </a:xfrm>
          <a:prstGeom prst="line">
            <a:avLst/>
          </a:prstGeom>
          <a:noFill/>
          <a:ln w="19050">
            <a:solidFill>
              <a:schemeClr val="tx1"/>
            </a:solidFill>
            <a:round/>
            <a:headEnd/>
            <a:tailEnd/>
          </a:ln>
        </p:spPr>
        <p:txBody>
          <a:bodyPr/>
          <a:lstStyle/>
          <a:p>
            <a:endParaRPr lang="en-US" dirty="0"/>
          </a:p>
        </p:txBody>
      </p:sp>
      <p:sp>
        <p:nvSpPr>
          <p:cNvPr id="16390" name="Line 22"/>
          <p:cNvSpPr>
            <a:spLocks noChangeShapeType="1"/>
          </p:cNvSpPr>
          <p:nvPr/>
        </p:nvSpPr>
        <p:spPr bwMode="auto">
          <a:xfrm>
            <a:off x="5534026" y="2133601"/>
            <a:ext cx="22225" cy="3414713"/>
          </a:xfrm>
          <a:prstGeom prst="line">
            <a:avLst/>
          </a:prstGeom>
          <a:noFill/>
          <a:ln w="19050">
            <a:solidFill>
              <a:schemeClr val="tx1"/>
            </a:solidFill>
            <a:round/>
            <a:headEnd/>
            <a:tailEnd/>
          </a:ln>
        </p:spPr>
        <p:txBody>
          <a:bodyPr/>
          <a:lstStyle/>
          <a:p>
            <a:endParaRPr lang="en-US" dirty="0"/>
          </a:p>
        </p:txBody>
      </p:sp>
      <p:sp>
        <p:nvSpPr>
          <p:cNvPr id="16391" name="Line 23"/>
          <p:cNvSpPr>
            <a:spLocks noChangeShapeType="1"/>
          </p:cNvSpPr>
          <p:nvPr/>
        </p:nvSpPr>
        <p:spPr bwMode="auto">
          <a:xfrm flipH="1">
            <a:off x="7294564" y="4111625"/>
            <a:ext cx="9525" cy="1462088"/>
          </a:xfrm>
          <a:prstGeom prst="line">
            <a:avLst/>
          </a:prstGeom>
          <a:noFill/>
          <a:ln w="19050">
            <a:solidFill>
              <a:schemeClr val="tx1"/>
            </a:solidFill>
            <a:round/>
            <a:headEnd/>
            <a:tailEnd/>
          </a:ln>
        </p:spPr>
        <p:txBody>
          <a:bodyPr/>
          <a:lstStyle/>
          <a:p>
            <a:endParaRPr lang="en-US" dirty="0"/>
          </a:p>
        </p:txBody>
      </p:sp>
      <p:sp>
        <p:nvSpPr>
          <p:cNvPr id="16392" name="Text Box 24"/>
          <p:cNvSpPr txBox="1">
            <a:spLocks noChangeArrowheads="1"/>
          </p:cNvSpPr>
          <p:nvPr/>
        </p:nvSpPr>
        <p:spPr bwMode="auto">
          <a:xfrm>
            <a:off x="2057400" y="4495801"/>
            <a:ext cx="704850" cy="366713"/>
          </a:xfrm>
          <a:prstGeom prst="rect">
            <a:avLst/>
          </a:prstGeom>
          <a:noFill/>
          <a:ln w="9525">
            <a:noFill/>
            <a:miter lim="800000"/>
            <a:headEnd/>
            <a:tailEnd/>
          </a:ln>
        </p:spPr>
        <p:txBody>
          <a:bodyPr wrap="none">
            <a:spAutoFit/>
          </a:bodyPr>
          <a:lstStyle/>
          <a:p>
            <a:r>
              <a:rPr lang="en-US" dirty="0">
                <a:latin typeface="Arial" pitchFamily="34" charset="0"/>
              </a:rPr>
              <a:t>2.5%</a:t>
            </a:r>
          </a:p>
        </p:txBody>
      </p:sp>
      <p:sp>
        <p:nvSpPr>
          <p:cNvPr id="16393" name="Text Box 25"/>
          <p:cNvSpPr txBox="1">
            <a:spLocks noChangeArrowheads="1"/>
          </p:cNvSpPr>
          <p:nvPr/>
        </p:nvSpPr>
        <p:spPr bwMode="auto">
          <a:xfrm>
            <a:off x="2667000" y="3886201"/>
            <a:ext cx="831850" cy="366713"/>
          </a:xfrm>
          <a:prstGeom prst="rect">
            <a:avLst/>
          </a:prstGeom>
          <a:noFill/>
          <a:ln w="9525">
            <a:noFill/>
            <a:miter lim="800000"/>
            <a:headEnd/>
            <a:tailEnd/>
          </a:ln>
        </p:spPr>
        <p:txBody>
          <a:bodyPr wrap="none">
            <a:spAutoFit/>
          </a:bodyPr>
          <a:lstStyle/>
          <a:p>
            <a:r>
              <a:rPr lang="en-US" dirty="0">
                <a:latin typeface="Arial" pitchFamily="34" charset="0"/>
              </a:rPr>
              <a:t>13.5%</a:t>
            </a:r>
          </a:p>
        </p:txBody>
      </p:sp>
      <p:sp>
        <p:nvSpPr>
          <p:cNvPr id="16394" name="Text Box 26"/>
          <p:cNvSpPr txBox="1">
            <a:spLocks noChangeArrowheads="1"/>
          </p:cNvSpPr>
          <p:nvPr/>
        </p:nvSpPr>
        <p:spPr bwMode="auto">
          <a:xfrm>
            <a:off x="3886200" y="2438401"/>
            <a:ext cx="641350" cy="366713"/>
          </a:xfrm>
          <a:prstGeom prst="rect">
            <a:avLst/>
          </a:prstGeom>
          <a:noFill/>
          <a:ln w="9525">
            <a:noFill/>
            <a:miter lim="800000"/>
            <a:headEnd/>
            <a:tailEnd/>
          </a:ln>
        </p:spPr>
        <p:txBody>
          <a:bodyPr wrap="none">
            <a:spAutoFit/>
          </a:bodyPr>
          <a:lstStyle/>
          <a:p>
            <a:r>
              <a:rPr lang="en-US" dirty="0">
                <a:latin typeface="Arial" pitchFamily="34" charset="0"/>
              </a:rPr>
              <a:t>34%</a:t>
            </a:r>
          </a:p>
        </p:txBody>
      </p:sp>
      <p:sp>
        <p:nvSpPr>
          <p:cNvPr id="16395" name="Text Box 27"/>
          <p:cNvSpPr txBox="1">
            <a:spLocks noChangeArrowheads="1"/>
          </p:cNvSpPr>
          <p:nvPr/>
        </p:nvSpPr>
        <p:spPr bwMode="auto">
          <a:xfrm>
            <a:off x="6477000" y="2438401"/>
            <a:ext cx="641350" cy="366713"/>
          </a:xfrm>
          <a:prstGeom prst="rect">
            <a:avLst/>
          </a:prstGeom>
          <a:noFill/>
          <a:ln w="9525">
            <a:noFill/>
            <a:miter lim="800000"/>
            <a:headEnd/>
            <a:tailEnd/>
          </a:ln>
        </p:spPr>
        <p:txBody>
          <a:bodyPr wrap="none">
            <a:spAutoFit/>
          </a:bodyPr>
          <a:lstStyle/>
          <a:p>
            <a:r>
              <a:rPr lang="en-US" dirty="0">
                <a:latin typeface="Arial" pitchFamily="34" charset="0"/>
              </a:rPr>
              <a:t>34%</a:t>
            </a:r>
          </a:p>
        </p:txBody>
      </p:sp>
      <p:sp>
        <p:nvSpPr>
          <p:cNvPr id="16396" name="Rectangle 28"/>
          <p:cNvSpPr>
            <a:spLocks noChangeArrowheads="1"/>
          </p:cNvSpPr>
          <p:nvPr/>
        </p:nvSpPr>
        <p:spPr bwMode="auto">
          <a:xfrm>
            <a:off x="1825625" y="2028825"/>
            <a:ext cx="8701088" cy="3581400"/>
          </a:xfrm>
          <a:prstGeom prst="rect">
            <a:avLst/>
          </a:prstGeom>
          <a:noFill/>
          <a:ln w="19050">
            <a:solidFill>
              <a:schemeClr val="tx1"/>
            </a:solidFill>
            <a:miter lim="800000"/>
            <a:headEnd/>
            <a:tailEnd/>
          </a:ln>
        </p:spPr>
        <p:txBody>
          <a:bodyPr wrap="none" anchor="ctr"/>
          <a:lstStyle/>
          <a:p>
            <a:pPr eaLnBrk="0" hangingPunct="0"/>
            <a:endParaRPr lang="en-US" dirty="0"/>
          </a:p>
        </p:txBody>
      </p:sp>
      <p:sp>
        <p:nvSpPr>
          <p:cNvPr id="16397" name="Text Box 29"/>
          <p:cNvSpPr txBox="1">
            <a:spLocks noChangeArrowheads="1"/>
          </p:cNvSpPr>
          <p:nvPr/>
        </p:nvSpPr>
        <p:spPr bwMode="auto">
          <a:xfrm>
            <a:off x="7924800" y="4267201"/>
            <a:ext cx="641350" cy="366713"/>
          </a:xfrm>
          <a:prstGeom prst="rect">
            <a:avLst/>
          </a:prstGeom>
          <a:noFill/>
          <a:ln w="9525">
            <a:noFill/>
            <a:miter lim="800000"/>
            <a:headEnd/>
            <a:tailEnd/>
          </a:ln>
        </p:spPr>
        <p:txBody>
          <a:bodyPr wrap="none">
            <a:spAutoFit/>
          </a:bodyPr>
          <a:lstStyle/>
          <a:p>
            <a:r>
              <a:rPr lang="en-US" dirty="0">
                <a:latin typeface="Arial" pitchFamily="34" charset="0"/>
              </a:rPr>
              <a:t>16%</a:t>
            </a:r>
          </a:p>
        </p:txBody>
      </p:sp>
      <p:sp>
        <p:nvSpPr>
          <p:cNvPr id="16398" name="Text Box 30"/>
          <p:cNvSpPr txBox="1">
            <a:spLocks noChangeArrowheads="1"/>
          </p:cNvSpPr>
          <p:nvPr/>
        </p:nvSpPr>
        <p:spPr bwMode="auto">
          <a:xfrm>
            <a:off x="1762126" y="5208588"/>
            <a:ext cx="1133475" cy="336550"/>
          </a:xfrm>
          <a:prstGeom prst="rect">
            <a:avLst/>
          </a:prstGeom>
          <a:noFill/>
          <a:ln w="9525">
            <a:noFill/>
            <a:miter lim="800000"/>
            <a:headEnd/>
            <a:tailEnd/>
          </a:ln>
        </p:spPr>
        <p:txBody>
          <a:bodyPr wrap="none">
            <a:spAutoFit/>
          </a:bodyPr>
          <a:lstStyle/>
          <a:p>
            <a:r>
              <a:rPr lang="en-US" sz="1600" dirty="0">
                <a:latin typeface="Arial" pitchFamily="34" charset="0"/>
              </a:rPr>
              <a:t>Innovators</a:t>
            </a:r>
          </a:p>
        </p:txBody>
      </p:sp>
      <p:sp>
        <p:nvSpPr>
          <p:cNvPr id="16399" name="Text Box 31"/>
          <p:cNvSpPr txBox="1">
            <a:spLocks noChangeArrowheads="1"/>
          </p:cNvSpPr>
          <p:nvPr/>
        </p:nvSpPr>
        <p:spPr bwMode="auto">
          <a:xfrm>
            <a:off x="2913063" y="4876801"/>
            <a:ext cx="996950" cy="581025"/>
          </a:xfrm>
          <a:prstGeom prst="rect">
            <a:avLst/>
          </a:prstGeom>
          <a:noFill/>
          <a:ln w="9525">
            <a:noFill/>
            <a:miter lim="800000"/>
            <a:headEnd/>
            <a:tailEnd/>
          </a:ln>
        </p:spPr>
        <p:txBody>
          <a:bodyPr wrap="none">
            <a:spAutoFit/>
          </a:bodyPr>
          <a:lstStyle/>
          <a:p>
            <a:pPr algn="ctr"/>
            <a:r>
              <a:rPr lang="en-US" sz="1600" dirty="0">
                <a:latin typeface="Arial" pitchFamily="34" charset="0"/>
              </a:rPr>
              <a:t>Early </a:t>
            </a:r>
          </a:p>
          <a:p>
            <a:pPr algn="ctr"/>
            <a:r>
              <a:rPr lang="en-US" sz="1600" dirty="0">
                <a:latin typeface="Arial" pitchFamily="34" charset="0"/>
              </a:rPr>
              <a:t>Adopters</a:t>
            </a:r>
          </a:p>
        </p:txBody>
      </p:sp>
      <p:sp>
        <p:nvSpPr>
          <p:cNvPr id="16400" name="Text Box 32"/>
          <p:cNvSpPr txBox="1">
            <a:spLocks noChangeArrowheads="1"/>
          </p:cNvSpPr>
          <p:nvPr/>
        </p:nvSpPr>
        <p:spPr bwMode="auto">
          <a:xfrm>
            <a:off x="4241800" y="4876801"/>
            <a:ext cx="895350" cy="581025"/>
          </a:xfrm>
          <a:prstGeom prst="rect">
            <a:avLst/>
          </a:prstGeom>
          <a:noFill/>
          <a:ln w="9525">
            <a:noFill/>
            <a:miter lim="800000"/>
            <a:headEnd/>
            <a:tailEnd/>
          </a:ln>
        </p:spPr>
        <p:txBody>
          <a:bodyPr wrap="none">
            <a:spAutoFit/>
          </a:bodyPr>
          <a:lstStyle/>
          <a:p>
            <a:pPr algn="ctr"/>
            <a:r>
              <a:rPr lang="en-US" sz="1600" dirty="0">
                <a:latin typeface="Arial" pitchFamily="34" charset="0"/>
              </a:rPr>
              <a:t>Early </a:t>
            </a:r>
          </a:p>
          <a:p>
            <a:pPr algn="ctr"/>
            <a:r>
              <a:rPr lang="en-US" sz="1600" dirty="0">
                <a:latin typeface="Arial" pitchFamily="34" charset="0"/>
              </a:rPr>
              <a:t>Majority</a:t>
            </a:r>
          </a:p>
        </p:txBody>
      </p:sp>
      <p:sp>
        <p:nvSpPr>
          <p:cNvPr id="16401" name="Text Box 33"/>
          <p:cNvSpPr txBox="1">
            <a:spLocks noChangeArrowheads="1"/>
          </p:cNvSpPr>
          <p:nvPr/>
        </p:nvSpPr>
        <p:spPr bwMode="auto">
          <a:xfrm>
            <a:off x="5994400" y="4876801"/>
            <a:ext cx="895350" cy="581025"/>
          </a:xfrm>
          <a:prstGeom prst="rect">
            <a:avLst/>
          </a:prstGeom>
          <a:noFill/>
          <a:ln w="9525">
            <a:noFill/>
            <a:miter lim="800000"/>
            <a:headEnd/>
            <a:tailEnd/>
          </a:ln>
        </p:spPr>
        <p:txBody>
          <a:bodyPr wrap="none">
            <a:spAutoFit/>
          </a:bodyPr>
          <a:lstStyle/>
          <a:p>
            <a:pPr algn="ctr"/>
            <a:r>
              <a:rPr lang="en-US" sz="1600" dirty="0">
                <a:latin typeface="Arial" pitchFamily="34" charset="0"/>
              </a:rPr>
              <a:t>Late </a:t>
            </a:r>
          </a:p>
          <a:p>
            <a:pPr algn="ctr"/>
            <a:r>
              <a:rPr lang="en-US" sz="1600" dirty="0">
                <a:latin typeface="Arial" pitchFamily="34" charset="0"/>
              </a:rPr>
              <a:t>Majority</a:t>
            </a:r>
          </a:p>
        </p:txBody>
      </p:sp>
      <p:sp>
        <p:nvSpPr>
          <p:cNvPr id="16402" name="Text Box 34"/>
          <p:cNvSpPr txBox="1">
            <a:spLocks noChangeArrowheads="1"/>
          </p:cNvSpPr>
          <p:nvPr/>
        </p:nvSpPr>
        <p:spPr bwMode="auto">
          <a:xfrm>
            <a:off x="7467601" y="5105400"/>
            <a:ext cx="1031875" cy="336550"/>
          </a:xfrm>
          <a:prstGeom prst="rect">
            <a:avLst/>
          </a:prstGeom>
          <a:noFill/>
          <a:ln w="9525">
            <a:noFill/>
            <a:miter lim="800000"/>
            <a:headEnd/>
            <a:tailEnd/>
          </a:ln>
        </p:spPr>
        <p:txBody>
          <a:bodyPr wrap="none">
            <a:spAutoFit/>
          </a:bodyPr>
          <a:lstStyle/>
          <a:p>
            <a:pPr algn="ctr"/>
            <a:r>
              <a:rPr lang="en-US" sz="1600" dirty="0">
                <a:latin typeface="Arial" pitchFamily="34" charset="0"/>
              </a:rPr>
              <a:t>Laggards</a:t>
            </a:r>
          </a:p>
        </p:txBody>
      </p:sp>
      <p:sp>
        <p:nvSpPr>
          <p:cNvPr id="35" name="Rectangle 34"/>
          <p:cNvSpPr/>
          <p:nvPr/>
        </p:nvSpPr>
        <p:spPr>
          <a:xfrm>
            <a:off x="6096000" y="1"/>
            <a:ext cx="4572000" cy="2477601"/>
          </a:xfrm>
          <a:prstGeom prst="rect">
            <a:avLst/>
          </a:prstGeom>
          <a:solidFill>
            <a:schemeClr val="bg1"/>
          </a:solidFill>
        </p:spPr>
        <p:txBody>
          <a:bodyPr>
            <a:spAutoFit/>
          </a:bodyPr>
          <a:lstStyle/>
          <a:p>
            <a:pPr marL="377825" indent="-377825" defTabSz="1004888" eaLnBrk="0" hangingPunct="0"/>
            <a:r>
              <a:rPr lang="en-US" dirty="0">
                <a:latin typeface="Garamond" pitchFamily="18" charset="0"/>
              </a:rPr>
              <a:t> “The part of the diffusion curve from about 10 percent to 20 percent adoption is the heart of the diffusion process. After that point, it is often impossible to stop the further diffusion of a new idea, even if one wished to do so.” </a:t>
            </a:r>
          </a:p>
          <a:p>
            <a:pPr marL="377825" indent="-377825" algn="r" defTabSz="1004888" eaLnBrk="0" hangingPunct="0"/>
            <a:r>
              <a:rPr lang="en-US" sz="1400" dirty="0">
                <a:solidFill>
                  <a:srgbClr val="FFFF00"/>
                </a:solidFill>
                <a:latin typeface="Garamond" pitchFamily="18" charset="0"/>
              </a:rPr>
              <a:t> 		        </a:t>
            </a:r>
            <a:r>
              <a:rPr lang="en-US" i="1" dirty="0">
                <a:solidFill>
                  <a:srgbClr val="FFFF00"/>
                </a:solidFill>
                <a:latin typeface="Garamond" pitchFamily="18" charset="0"/>
              </a:rPr>
              <a:t> </a:t>
            </a:r>
          </a:p>
          <a:p>
            <a:pPr marL="377825" indent="-377825" algn="r" defTabSz="1004888" eaLnBrk="0" hangingPunct="0"/>
            <a:endParaRPr lang="en-US" i="1" dirty="0">
              <a:solidFill>
                <a:srgbClr val="FFFF00"/>
              </a:solidFill>
              <a:latin typeface="Garamond" pitchFamily="18" charset="0"/>
            </a:endParaRPr>
          </a:p>
          <a:p>
            <a:pPr marL="377825" indent="-377825" algn="r" defTabSz="1004888" eaLnBrk="0" hangingPunct="0"/>
            <a:r>
              <a:rPr lang="en-US" sz="1100" i="1" dirty="0">
                <a:latin typeface="Garamond" pitchFamily="18" charset="0"/>
              </a:rPr>
              <a:t>E.M. Rogers, Diffusion of Innovations (1995</a:t>
            </a:r>
            <a:endParaRPr lang="en-US" dirty="0"/>
          </a:p>
        </p:txBody>
      </p:sp>
    </p:spTree>
    <p:extLst>
      <p:ext uri="{BB962C8B-B14F-4D97-AF65-F5344CB8AC3E}">
        <p14:creationId xmlns:p14="http://schemas.microsoft.com/office/powerpoint/2010/main" val="363357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351234" name="Picture 2" descr="https://theworkhour.files.wordpress.com/2014/04/diffusion1.jpg"/>
          <p:cNvPicPr>
            <a:picLocks noChangeAspect="1" noChangeArrowheads="1"/>
          </p:cNvPicPr>
          <p:nvPr/>
        </p:nvPicPr>
        <p:blipFill>
          <a:blip r:embed="rId2" cstate="print"/>
          <a:srcRect/>
          <a:stretch>
            <a:fillRect/>
          </a:stretch>
        </p:blipFill>
        <p:spPr bwMode="auto">
          <a:xfrm>
            <a:off x="1646441" y="273220"/>
            <a:ext cx="8899121" cy="6510352"/>
          </a:xfrm>
          <a:prstGeom prst="rect">
            <a:avLst/>
          </a:prstGeom>
          <a:noFill/>
        </p:spPr>
      </p:pic>
    </p:spTree>
    <p:extLst>
      <p:ext uri="{BB962C8B-B14F-4D97-AF65-F5344CB8AC3E}">
        <p14:creationId xmlns:p14="http://schemas.microsoft.com/office/powerpoint/2010/main" val="38462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05000" y="685801"/>
            <a:ext cx="8534400" cy="5211967"/>
          </a:xfrm>
          <a:prstGeom prst="rect">
            <a:avLst/>
          </a:prstGeom>
          <a:noFill/>
          <a:ln w="9525">
            <a:noFill/>
            <a:miter lim="800000"/>
            <a:headEnd/>
            <a:tailEnd/>
          </a:ln>
        </p:spPr>
      </p:pic>
    </p:spTree>
    <p:extLst>
      <p:ext uri="{BB962C8B-B14F-4D97-AF65-F5344CB8AC3E}">
        <p14:creationId xmlns:p14="http://schemas.microsoft.com/office/powerpoint/2010/main" val="219644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24000" y="6521450"/>
            <a:ext cx="2622550" cy="336550"/>
          </a:xfrm>
          <a:prstGeom prst="rect">
            <a:avLst/>
          </a:prstGeom>
          <a:noFill/>
          <a:ln w="9525">
            <a:noFill/>
            <a:miter lim="800000"/>
            <a:headEnd/>
            <a:tailEnd/>
          </a:ln>
        </p:spPr>
        <p:txBody>
          <a:bodyPr wrap="none">
            <a:spAutoFit/>
          </a:bodyPr>
          <a:lstStyle/>
          <a:p>
            <a:pPr eaLnBrk="0" hangingPunct="0"/>
            <a:r>
              <a:rPr lang="en-US" sz="1600" i="1" dirty="0">
                <a:latin typeface="Times New Roman" pitchFamily="18" charset="0"/>
              </a:rPr>
              <a:t>Adapted from Ashkenas, 1995</a:t>
            </a:r>
          </a:p>
        </p:txBody>
      </p:sp>
      <p:sp>
        <p:nvSpPr>
          <p:cNvPr id="44035" name="Text Box 3"/>
          <p:cNvSpPr txBox="1">
            <a:spLocks noChangeArrowheads="1"/>
          </p:cNvSpPr>
          <p:nvPr/>
        </p:nvSpPr>
        <p:spPr bwMode="auto">
          <a:xfrm>
            <a:off x="1981200" y="1143000"/>
            <a:ext cx="2673350" cy="946150"/>
          </a:xfrm>
          <a:prstGeom prst="rect">
            <a:avLst/>
          </a:prstGeom>
          <a:solidFill>
            <a:schemeClr val="bg1"/>
          </a:solidFill>
          <a:ln w="9525">
            <a:noFill/>
            <a:miter lim="800000"/>
            <a:headEnd/>
            <a:tailEnd/>
          </a:ln>
        </p:spPr>
        <p:txBody>
          <a:bodyPr wrap="none">
            <a:spAutoFit/>
          </a:bodyPr>
          <a:lstStyle/>
          <a:p>
            <a:pPr algn="ctr" eaLnBrk="0" hangingPunct="0"/>
            <a:r>
              <a:rPr lang="en-US" sz="2800" dirty="0">
                <a:latin typeface="Arial" pitchFamily="34" charset="0"/>
              </a:rPr>
              <a:t>SHARE</a:t>
            </a:r>
          </a:p>
          <a:p>
            <a:pPr algn="ctr" eaLnBrk="0" hangingPunct="0"/>
            <a:r>
              <a:rPr lang="en-US" sz="2800" dirty="0">
                <a:latin typeface="Arial" pitchFamily="34" charset="0"/>
              </a:rPr>
              <a:t>INFORMATION</a:t>
            </a:r>
          </a:p>
        </p:txBody>
      </p:sp>
      <p:sp>
        <p:nvSpPr>
          <p:cNvPr id="44036" name="Text Box 4"/>
          <p:cNvSpPr txBox="1">
            <a:spLocks noChangeArrowheads="1"/>
          </p:cNvSpPr>
          <p:nvPr/>
        </p:nvSpPr>
        <p:spPr bwMode="auto">
          <a:xfrm>
            <a:off x="7848601" y="1143000"/>
            <a:ext cx="2278063" cy="946150"/>
          </a:xfrm>
          <a:prstGeom prst="rect">
            <a:avLst/>
          </a:prstGeom>
          <a:solidFill>
            <a:schemeClr val="bg1"/>
          </a:solidFill>
          <a:ln w="9525">
            <a:noFill/>
            <a:miter lim="800000"/>
            <a:headEnd/>
            <a:tailEnd/>
          </a:ln>
        </p:spPr>
        <p:txBody>
          <a:bodyPr wrap="none">
            <a:spAutoFit/>
          </a:bodyPr>
          <a:lstStyle/>
          <a:p>
            <a:pPr algn="ctr" eaLnBrk="0" hangingPunct="0"/>
            <a:r>
              <a:rPr lang="en-US" sz="2800" dirty="0">
                <a:latin typeface="Arial" pitchFamily="34" charset="0"/>
              </a:rPr>
              <a:t>SHAPE </a:t>
            </a:r>
          </a:p>
          <a:p>
            <a:pPr algn="ctr" eaLnBrk="0" hangingPunct="0"/>
            <a:r>
              <a:rPr lang="en-US" sz="2800" dirty="0">
                <a:latin typeface="Arial" pitchFamily="34" charset="0"/>
              </a:rPr>
              <a:t>BEHAVIOUR</a:t>
            </a:r>
          </a:p>
        </p:txBody>
      </p:sp>
      <p:sp>
        <p:nvSpPr>
          <p:cNvPr id="44037" name="Line 5"/>
          <p:cNvSpPr>
            <a:spLocks noChangeShapeType="1"/>
          </p:cNvSpPr>
          <p:nvPr/>
        </p:nvSpPr>
        <p:spPr bwMode="auto">
          <a:xfrm>
            <a:off x="1828800" y="2590800"/>
            <a:ext cx="8262938" cy="0"/>
          </a:xfrm>
          <a:prstGeom prst="line">
            <a:avLst/>
          </a:prstGeom>
          <a:noFill/>
          <a:ln w="57150">
            <a:solidFill>
              <a:schemeClr val="tx1"/>
            </a:solidFill>
            <a:round/>
            <a:headEnd type="triangle" w="med" len="med"/>
            <a:tailEnd type="triangle" w="med" len="med"/>
          </a:ln>
        </p:spPr>
        <p:txBody>
          <a:bodyPr wrap="none" anchor="ctr"/>
          <a:lstStyle/>
          <a:p>
            <a:endParaRPr lang="en-US" dirty="0"/>
          </a:p>
        </p:txBody>
      </p:sp>
      <p:sp>
        <p:nvSpPr>
          <p:cNvPr id="44038" name="Text Box 6"/>
          <p:cNvSpPr txBox="1">
            <a:spLocks noChangeArrowheads="1"/>
          </p:cNvSpPr>
          <p:nvPr/>
        </p:nvSpPr>
        <p:spPr bwMode="auto">
          <a:xfrm>
            <a:off x="1676400" y="2895600"/>
            <a:ext cx="1481496" cy="2185214"/>
          </a:xfrm>
          <a:prstGeom prst="rect">
            <a:avLst/>
          </a:prstGeom>
          <a:noFill/>
          <a:ln w="9525">
            <a:noFill/>
            <a:miter lim="800000"/>
            <a:headEnd/>
            <a:tailEnd/>
          </a:ln>
        </p:spPr>
        <p:txBody>
          <a:bodyPr wrap="none">
            <a:spAutoFit/>
          </a:bodyPr>
          <a:lstStyle/>
          <a:p>
            <a:pPr eaLnBrk="0" hangingPunct="0"/>
            <a:r>
              <a:rPr lang="en-US" u="sng" dirty="0">
                <a:latin typeface="Arial" pitchFamily="34" charset="0"/>
              </a:rPr>
              <a:t>General</a:t>
            </a:r>
          </a:p>
          <a:p>
            <a:pPr eaLnBrk="0" hangingPunct="0"/>
            <a:r>
              <a:rPr lang="en-US" u="sng" dirty="0">
                <a:latin typeface="Arial" pitchFamily="34" charset="0"/>
              </a:rPr>
              <a:t>Publications</a:t>
            </a:r>
          </a:p>
          <a:p>
            <a:pPr eaLnBrk="0" hangingPunct="0"/>
            <a:r>
              <a:rPr lang="en-US" sz="2000" dirty="0">
                <a:latin typeface="Arial" pitchFamily="34" charset="0"/>
              </a:rPr>
              <a:t>flyers</a:t>
            </a:r>
          </a:p>
          <a:p>
            <a:pPr eaLnBrk="0" hangingPunct="0"/>
            <a:r>
              <a:rPr lang="en-US" sz="2000" dirty="0">
                <a:latin typeface="Arial" pitchFamily="34" charset="0"/>
              </a:rPr>
              <a:t>newsletters</a:t>
            </a:r>
          </a:p>
          <a:p>
            <a:pPr eaLnBrk="0" hangingPunct="0"/>
            <a:r>
              <a:rPr lang="en-US" sz="2000" dirty="0">
                <a:latin typeface="Arial" pitchFamily="34" charset="0"/>
              </a:rPr>
              <a:t>videos</a:t>
            </a:r>
          </a:p>
          <a:p>
            <a:pPr eaLnBrk="0" hangingPunct="0"/>
            <a:r>
              <a:rPr lang="en-US" sz="2000" dirty="0">
                <a:latin typeface="Arial" pitchFamily="34" charset="0"/>
              </a:rPr>
              <a:t>articles</a:t>
            </a:r>
          </a:p>
          <a:p>
            <a:pPr eaLnBrk="0" hangingPunct="0"/>
            <a:r>
              <a:rPr lang="en-US" sz="2000" dirty="0">
                <a:latin typeface="Arial" pitchFamily="34" charset="0"/>
              </a:rPr>
              <a:t>posters</a:t>
            </a:r>
          </a:p>
        </p:txBody>
      </p:sp>
      <p:sp>
        <p:nvSpPr>
          <p:cNvPr id="44039" name="Text Box 7"/>
          <p:cNvSpPr txBox="1">
            <a:spLocks noChangeArrowheads="1"/>
          </p:cNvSpPr>
          <p:nvPr/>
        </p:nvSpPr>
        <p:spPr bwMode="auto">
          <a:xfrm>
            <a:off x="3505201" y="2895600"/>
            <a:ext cx="1295547" cy="1569660"/>
          </a:xfrm>
          <a:prstGeom prst="rect">
            <a:avLst/>
          </a:prstGeom>
          <a:noFill/>
          <a:ln w="9525">
            <a:noFill/>
            <a:miter lim="800000"/>
            <a:headEnd/>
            <a:tailEnd/>
          </a:ln>
        </p:spPr>
        <p:txBody>
          <a:bodyPr wrap="none">
            <a:spAutoFit/>
          </a:bodyPr>
          <a:lstStyle/>
          <a:p>
            <a:pPr eaLnBrk="0" hangingPunct="0"/>
            <a:r>
              <a:rPr lang="en-US" u="sng" dirty="0">
                <a:latin typeface="Arial" pitchFamily="34" charset="0"/>
              </a:rPr>
              <a:t>Personal</a:t>
            </a:r>
          </a:p>
          <a:p>
            <a:pPr eaLnBrk="0" hangingPunct="0"/>
            <a:r>
              <a:rPr lang="en-US" u="sng" dirty="0">
                <a:latin typeface="Arial" pitchFamily="34" charset="0"/>
              </a:rPr>
              <a:t>Touch</a:t>
            </a:r>
          </a:p>
          <a:p>
            <a:pPr eaLnBrk="0" hangingPunct="0"/>
            <a:r>
              <a:rPr lang="en-US" sz="2000" dirty="0">
                <a:latin typeface="Arial" pitchFamily="34" charset="0"/>
              </a:rPr>
              <a:t>letters</a:t>
            </a:r>
          </a:p>
          <a:p>
            <a:pPr eaLnBrk="0" hangingPunct="0"/>
            <a:r>
              <a:rPr lang="en-US" sz="2000" dirty="0">
                <a:latin typeface="Arial" pitchFamily="34" charset="0"/>
              </a:rPr>
              <a:t>cards</a:t>
            </a:r>
          </a:p>
          <a:p>
            <a:pPr eaLnBrk="0" hangingPunct="0"/>
            <a:r>
              <a:rPr lang="en-US" sz="2000" dirty="0">
                <a:latin typeface="Arial" pitchFamily="34" charset="0"/>
              </a:rPr>
              <a:t>postcards</a:t>
            </a:r>
          </a:p>
        </p:txBody>
      </p:sp>
      <p:sp>
        <p:nvSpPr>
          <p:cNvPr id="44040" name="Text Box 8"/>
          <p:cNvSpPr txBox="1">
            <a:spLocks noChangeArrowheads="1"/>
          </p:cNvSpPr>
          <p:nvPr/>
        </p:nvSpPr>
        <p:spPr bwMode="auto">
          <a:xfrm>
            <a:off x="4953000" y="2971800"/>
            <a:ext cx="1638590" cy="2492990"/>
          </a:xfrm>
          <a:prstGeom prst="rect">
            <a:avLst/>
          </a:prstGeom>
          <a:noFill/>
          <a:ln w="9525">
            <a:noFill/>
            <a:miter lim="800000"/>
            <a:headEnd/>
            <a:tailEnd/>
          </a:ln>
        </p:spPr>
        <p:txBody>
          <a:bodyPr wrap="none">
            <a:spAutoFit/>
          </a:bodyPr>
          <a:lstStyle/>
          <a:p>
            <a:pPr eaLnBrk="0" hangingPunct="0"/>
            <a:r>
              <a:rPr lang="en-US" u="sng" dirty="0">
                <a:latin typeface="Arial" pitchFamily="34" charset="0"/>
              </a:rPr>
              <a:t>Interactive</a:t>
            </a:r>
          </a:p>
          <a:p>
            <a:pPr eaLnBrk="0" hangingPunct="0"/>
            <a:r>
              <a:rPr lang="en-US" u="sng" dirty="0">
                <a:latin typeface="Arial" pitchFamily="34" charset="0"/>
              </a:rPr>
              <a:t>Activities</a:t>
            </a:r>
          </a:p>
          <a:p>
            <a:pPr eaLnBrk="0" hangingPunct="0"/>
            <a:r>
              <a:rPr lang="en-US" sz="2000" dirty="0">
                <a:latin typeface="Arial" pitchFamily="34" charset="0"/>
              </a:rPr>
              <a:t>telephone</a:t>
            </a:r>
          </a:p>
          <a:p>
            <a:pPr eaLnBrk="0" hangingPunct="0"/>
            <a:r>
              <a:rPr lang="en-US" sz="2000" dirty="0">
                <a:latin typeface="Arial" pitchFamily="34" charset="0"/>
              </a:rPr>
              <a:t>email</a:t>
            </a:r>
          </a:p>
          <a:p>
            <a:pPr eaLnBrk="0" hangingPunct="0"/>
            <a:r>
              <a:rPr lang="en-US" sz="2000" dirty="0">
                <a:latin typeface="Arial" pitchFamily="34" charset="0"/>
              </a:rPr>
              <a:t>visits</a:t>
            </a:r>
          </a:p>
          <a:p>
            <a:pPr eaLnBrk="0" hangingPunct="0"/>
            <a:r>
              <a:rPr lang="en-US" sz="2000" dirty="0">
                <a:latin typeface="Arial" pitchFamily="34" charset="0"/>
              </a:rPr>
              <a:t>seminars</a:t>
            </a:r>
          </a:p>
          <a:p>
            <a:pPr eaLnBrk="0" hangingPunct="0"/>
            <a:r>
              <a:rPr lang="en-US" sz="2000" dirty="0">
                <a:latin typeface="Arial" pitchFamily="34" charset="0"/>
              </a:rPr>
              <a:t>learning sets</a:t>
            </a:r>
          </a:p>
          <a:p>
            <a:pPr eaLnBrk="0" hangingPunct="0"/>
            <a:r>
              <a:rPr lang="en-US" sz="2000" dirty="0">
                <a:latin typeface="Arial" pitchFamily="34" charset="0"/>
              </a:rPr>
              <a:t>modeling</a:t>
            </a:r>
          </a:p>
        </p:txBody>
      </p:sp>
      <p:sp>
        <p:nvSpPr>
          <p:cNvPr id="44041" name="Text Box 9"/>
          <p:cNvSpPr txBox="1">
            <a:spLocks noChangeArrowheads="1"/>
          </p:cNvSpPr>
          <p:nvPr/>
        </p:nvSpPr>
        <p:spPr bwMode="auto">
          <a:xfrm>
            <a:off x="8763000" y="3200400"/>
            <a:ext cx="1684338" cy="1600438"/>
          </a:xfrm>
          <a:prstGeom prst="rect">
            <a:avLst/>
          </a:prstGeom>
          <a:noFill/>
          <a:ln w="9525">
            <a:noFill/>
            <a:miter lim="800000"/>
            <a:headEnd/>
            <a:tailEnd/>
          </a:ln>
        </p:spPr>
        <p:txBody>
          <a:bodyPr>
            <a:spAutoFit/>
          </a:bodyPr>
          <a:lstStyle/>
          <a:p>
            <a:pPr eaLnBrk="0" hangingPunct="0"/>
            <a:r>
              <a:rPr lang="en-US" u="sng" dirty="0">
                <a:latin typeface="Arial" pitchFamily="34" charset="0"/>
              </a:rPr>
              <a:t>Face-to-face</a:t>
            </a:r>
          </a:p>
          <a:p>
            <a:pPr eaLnBrk="0" hangingPunct="0"/>
            <a:r>
              <a:rPr lang="en-US" sz="2000" dirty="0">
                <a:latin typeface="Arial" pitchFamily="34" charset="0"/>
              </a:rPr>
              <a:t>one-to-one</a:t>
            </a:r>
          </a:p>
          <a:p>
            <a:pPr eaLnBrk="0" hangingPunct="0"/>
            <a:r>
              <a:rPr lang="en-US" sz="2000" dirty="0">
                <a:latin typeface="Arial" pitchFamily="34" charset="0"/>
              </a:rPr>
              <a:t>mentoring</a:t>
            </a:r>
          </a:p>
          <a:p>
            <a:pPr eaLnBrk="0" hangingPunct="0"/>
            <a:r>
              <a:rPr lang="en-US" sz="2000" dirty="0">
                <a:latin typeface="Arial" pitchFamily="34" charset="0"/>
              </a:rPr>
              <a:t>seconding</a:t>
            </a:r>
          </a:p>
          <a:p>
            <a:pPr eaLnBrk="0" hangingPunct="0"/>
            <a:r>
              <a:rPr lang="en-US" sz="2000" dirty="0">
                <a:latin typeface="Arial" pitchFamily="34" charset="0"/>
              </a:rPr>
              <a:t>shadowing</a:t>
            </a:r>
          </a:p>
        </p:txBody>
      </p:sp>
      <p:sp>
        <p:nvSpPr>
          <p:cNvPr id="44042" name="Text Box 10"/>
          <p:cNvSpPr txBox="1">
            <a:spLocks noChangeArrowheads="1"/>
          </p:cNvSpPr>
          <p:nvPr/>
        </p:nvSpPr>
        <p:spPr bwMode="auto">
          <a:xfrm>
            <a:off x="2133600" y="304801"/>
            <a:ext cx="8001000" cy="701675"/>
          </a:xfrm>
          <a:prstGeom prst="rect">
            <a:avLst/>
          </a:prstGeom>
          <a:noFill/>
          <a:ln w="9525">
            <a:noFill/>
            <a:miter lim="800000"/>
            <a:headEnd/>
            <a:tailEnd/>
          </a:ln>
        </p:spPr>
        <p:txBody>
          <a:bodyPr>
            <a:spAutoFit/>
          </a:bodyPr>
          <a:lstStyle/>
          <a:p>
            <a:pPr algn="ctr" eaLnBrk="0" hangingPunct="0"/>
            <a:r>
              <a:rPr lang="en-GB" sz="4000" b="1" dirty="0">
                <a:solidFill>
                  <a:schemeClr val="tx2"/>
                </a:solidFill>
                <a:latin typeface="Arial" pitchFamily="34" charset="0"/>
              </a:rPr>
              <a:t>Ways to Communicate</a:t>
            </a:r>
          </a:p>
        </p:txBody>
      </p:sp>
      <p:sp>
        <p:nvSpPr>
          <p:cNvPr id="44043" name="Text Box 11"/>
          <p:cNvSpPr txBox="1">
            <a:spLocks noChangeArrowheads="1"/>
          </p:cNvSpPr>
          <p:nvPr/>
        </p:nvSpPr>
        <p:spPr bwMode="auto">
          <a:xfrm>
            <a:off x="8229601" y="6324600"/>
            <a:ext cx="2328863" cy="336550"/>
          </a:xfrm>
          <a:prstGeom prst="rect">
            <a:avLst/>
          </a:prstGeom>
          <a:noFill/>
          <a:ln w="9525">
            <a:noFill/>
            <a:miter lim="800000"/>
            <a:headEnd/>
            <a:tailEnd/>
          </a:ln>
        </p:spPr>
        <p:txBody>
          <a:bodyPr wrap="none">
            <a:spAutoFit/>
          </a:bodyPr>
          <a:lstStyle/>
          <a:p>
            <a:pPr eaLnBrk="0" hangingPunct="0"/>
            <a:r>
              <a:rPr lang="en-GB" sz="1600" dirty="0">
                <a:latin typeface="Times New Roman" pitchFamily="18" charset="0"/>
              </a:rPr>
              <a:t>(C) 2001, Sarah W. Fraser</a:t>
            </a:r>
          </a:p>
        </p:txBody>
      </p:sp>
      <p:sp>
        <p:nvSpPr>
          <p:cNvPr id="44044" name="Text Box 12"/>
          <p:cNvSpPr txBox="1">
            <a:spLocks noChangeArrowheads="1"/>
          </p:cNvSpPr>
          <p:nvPr/>
        </p:nvSpPr>
        <p:spPr bwMode="auto">
          <a:xfrm>
            <a:off x="6858001" y="3124200"/>
            <a:ext cx="1907895" cy="2185214"/>
          </a:xfrm>
          <a:prstGeom prst="rect">
            <a:avLst/>
          </a:prstGeom>
          <a:noFill/>
          <a:ln w="9525">
            <a:noFill/>
            <a:miter lim="800000"/>
            <a:headEnd/>
            <a:tailEnd/>
          </a:ln>
        </p:spPr>
        <p:txBody>
          <a:bodyPr wrap="none">
            <a:spAutoFit/>
          </a:bodyPr>
          <a:lstStyle/>
          <a:p>
            <a:pPr eaLnBrk="0" hangingPunct="0"/>
            <a:r>
              <a:rPr lang="en-US" u="sng" dirty="0">
                <a:latin typeface="Arial" pitchFamily="34" charset="0"/>
              </a:rPr>
              <a:t>Public</a:t>
            </a:r>
          </a:p>
          <a:p>
            <a:pPr eaLnBrk="0" hangingPunct="0"/>
            <a:r>
              <a:rPr lang="en-US" u="sng" dirty="0">
                <a:latin typeface="Arial" pitchFamily="34" charset="0"/>
              </a:rPr>
              <a:t>Events</a:t>
            </a:r>
          </a:p>
          <a:p>
            <a:pPr eaLnBrk="0" hangingPunct="0"/>
            <a:r>
              <a:rPr lang="en-US" sz="2000" dirty="0">
                <a:latin typeface="Arial" pitchFamily="34" charset="0"/>
              </a:rPr>
              <a:t>Road shows</a:t>
            </a:r>
          </a:p>
          <a:p>
            <a:pPr eaLnBrk="0" hangingPunct="0"/>
            <a:r>
              <a:rPr lang="en-US" sz="2000" dirty="0">
                <a:latin typeface="Arial" pitchFamily="34" charset="0"/>
              </a:rPr>
              <a:t>Fairs</a:t>
            </a:r>
          </a:p>
          <a:p>
            <a:pPr eaLnBrk="0" hangingPunct="0"/>
            <a:r>
              <a:rPr lang="en-US" sz="2000" dirty="0">
                <a:latin typeface="Arial" pitchFamily="34" charset="0"/>
              </a:rPr>
              <a:t>Conferences</a:t>
            </a:r>
          </a:p>
          <a:p>
            <a:pPr eaLnBrk="0" hangingPunct="0"/>
            <a:r>
              <a:rPr lang="en-US" sz="2000" dirty="0">
                <a:latin typeface="Arial" pitchFamily="34" charset="0"/>
              </a:rPr>
              <a:t>Exhibitions</a:t>
            </a:r>
          </a:p>
          <a:p>
            <a:pPr eaLnBrk="0" hangingPunct="0"/>
            <a:r>
              <a:rPr lang="en-US" sz="2000" dirty="0">
                <a:latin typeface="Arial" pitchFamily="34" charset="0"/>
              </a:rPr>
              <a:t>Mass meetings</a:t>
            </a:r>
          </a:p>
        </p:txBody>
      </p:sp>
    </p:spTree>
    <p:extLst>
      <p:ext uri="{BB962C8B-B14F-4D97-AF65-F5344CB8AC3E}">
        <p14:creationId xmlns:p14="http://schemas.microsoft.com/office/powerpoint/2010/main" val="145831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“People don’t buy what you do, they buy why you do it.” -Simon Sinek</a:t>
            </a:r>
          </a:p>
        </p:txBody>
      </p:sp>
      <p:sp>
        <p:nvSpPr>
          <p:cNvPr id="3" name="Content Placeholder 2"/>
          <p:cNvSpPr>
            <a:spLocks noGrp="1"/>
          </p:cNvSpPr>
          <p:nvPr>
            <p:ph idx="1"/>
          </p:nvPr>
        </p:nvSpPr>
        <p:spPr/>
        <p:txBody>
          <a:bodyPr/>
          <a:lstStyle/>
          <a:p>
            <a:pPr algn="ctr">
              <a:buNone/>
            </a:pPr>
            <a:endParaRPr lang="en-US" dirty="0"/>
          </a:p>
        </p:txBody>
      </p:sp>
      <p:pic>
        <p:nvPicPr>
          <p:cNvPr id="8194" name="Picture 2" descr="http://www.usm.edu/thinkcenter/wp-content/uploads/2013/07/Todd_s_Personal_Values_23.jpg"/>
          <p:cNvPicPr>
            <a:picLocks noChangeAspect="1" noChangeArrowheads="1"/>
          </p:cNvPicPr>
          <p:nvPr/>
        </p:nvPicPr>
        <p:blipFill>
          <a:blip r:embed="rId2" cstate="print"/>
          <a:srcRect/>
          <a:stretch>
            <a:fillRect/>
          </a:stretch>
        </p:blipFill>
        <p:spPr bwMode="auto">
          <a:xfrm>
            <a:off x="3048001" y="1676400"/>
            <a:ext cx="6373089" cy="3810000"/>
          </a:xfrm>
          <a:prstGeom prst="rect">
            <a:avLst/>
          </a:prstGeom>
          <a:noFill/>
        </p:spPr>
      </p:pic>
      <p:sp>
        <p:nvSpPr>
          <p:cNvPr id="6" name="TextBox 5"/>
          <p:cNvSpPr txBox="1"/>
          <p:nvPr/>
        </p:nvSpPr>
        <p:spPr>
          <a:xfrm>
            <a:off x="4876800" y="6172201"/>
            <a:ext cx="2819400" cy="246221"/>
          </a:xfrm>
          <a:prstGeom prst="rect">
            <a:avLst/>
          </a:prstGeom>
          <a:noFill/>
        </p:spPr>
        <p:txBody>
          <a:bodyPr wrap="square" rtlCol="0">
            <a:spAutoFit/>
          </a:bodyPr>
          <a:lstStyle/>
          <a:p>
            <a:r>
              <a:rPr lang="en-US" sz="1000" dirty="0"/>
              <a:t>“How Great Leaders Inspire Action” – Simon Sinek</a:t>
            </a:r>
          </a:p>
        </p:txBody>
      </p:sp>
    </p:spTree>
    <p:extLst>
      <p:ext uri="{BB962C8B-B14F-4D97-AF65-F5344CB8AC3E}">
        <p14:creationId xmlns:p14="http://schemas.microsoft.com/office/powerpoint/2010/main" val="71154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eaLnBrk="0" hangingPunct="0"/>
            <a:endParaRPr lang="en-US" dirty="0"/>
          </a:p>
        </p:txBody>
      </p:sp>
      <p:sp>
        <p:nvSpPr>
          <p:cNvPr id="36867"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pPr eaLnBrk="0" hangingPunct="0"/>
            <a:endParaRPr lang="en-US" dirty="0"/>
          </a:p>
        </p:txBody>
      </p:sp>
      <p:sp>
        <p:nvSpPr>
          <p:cNvPr id="36868" name="Rectangle 4"/>
          <p:cNvSpPr>
            <a:spLocks noGrp="1" noChangeArrowheads="1"/>
          </p:cNvSpPr>
          <p:nvPr>
            <p:ph type="title"/>
          </p:nvPr>
        </p:nvSpPr>
        <p:spPr/>
        <p:txBody>
          <a:bodyPr vert="horz" lIns="92075" tIns="46038" rIns="92075" bIns="46038" rtlCol="0" anchor="ctr">
            <a:normAutofit/>
          </a:bodyPr>
          <a:lstStyle/>
          <a:p>
            <a:pPr eaLnBrk="1" hangingPunct="1">
              <a:lnSpc>
                <a:spcPct val="90000"/>
              </a:lnSpc>
            </a:pPr>
            <a:r>
              <a:rPr lang="en-US" sz="3200" dirty="0"/>
              <a:t>Roger</a:t>
            </a:r>
            <a:r>
              <a:rPr lang="ja-JP" altLang="en-US" sz="3200">
                <a:ea typeface="MS PGothic" pitchFamily="34" charset="-128"/>
              </a:rPr>
              <a:t>’</a:t>
            </a:r>
            <a:r>
              <a:rPr lang="en-US" altLang="ja-JP" sz="3200" dirty="0">
                <a:ea typeface="MS PGothic" pitchFamily="34" charset="-128"/>
              </a:rPr>
              <a:t>s Attributes of the Change that Affect the Rate of Adoption</a:t>
            </a:r>
            <a:endParaRPr lang="en-US" sz="3200" dirty="0"/>
          </a:p>
        </p:txBody>
      </p:sp>
      <p:sp>
        <p:nvSpPr>
          <p:cNvPr id="36869" name="Rectangle 5"/>
          <p:cNvSpPr>
            <a:spLocks noGrp="1" noChangeArrowheads="1"/>
          </p:cNvSpPr>
          <p:nvPr>
            <p:ph idx="1"/>
          </p:nvPr>
        </p:nvSpPr>
        <p:spPr/>
        <p:txBody>
          <a:bodyPr vert="horz" lIns="92075" tIns="46038" rIns="92075" bIns="46038" rtlCol="0">
            <a:normAutofit/>
          </a:bodyPr>
          <a:lstStyle/>
          <a:p>
            <a:r>
              <a:rPr lang="en-US" dirty="0"/>
              <a:t>Relative Advantage</a:t>
            </a:r>
            <a:endParaRPr lang="en-US" b="1" dirty="0"/>
          </a:p>
          <a:p>
            <a:pPr lvl="1"/>
            <a:r>
              <a:rPr lang="en-US" dirty="0"/>
              <a:t>How improved an innovation is over the previous way of doing things.</a:t>
            </a:r>
          </a:p>
          <a:p>
            <a:r>
              <a:rPr lang="en-US" dirty="0"/>
              <a:t>Simplicity</a:t>
            </a:r>
            <a:endParaRPr lang="en-US" b="1" dirty="0"/>
          </a:p>
          <a:p>
            <a:pPr lvl="1"/>
            <a:r>
              <a:rPr lang="en-US" dirty="0"/>
              <a:t>If the innovation is perceived as complicated or difficult to use, an individual is unlikely to adopt it.</a:t>
            </a:r>
          </a:p>
          <a:p>
            <a:r>
              <a:rPr lang="en-US" dirty="0"/>
              <a:t>Compatibility</a:t>
            </a:r>
            <a:endParaRPr lang="en-US" b="1" dirty="0"/>
          </a:p>
          <a:p>
            <a:pPr lvl="1"/>
            <a:r>
              <a:rPr lang="en-US" dirty="0"/>
              <a:t>The degree to which an innovation is perceived as being consistent with the values  and needs of the potential adopters</a:t>
            </a:r>
          </a:p>
        </p:txBody>
      </p:sp>
    </p:spTree>
    <p:extLst>
      <p:ext uri="{BB962C8B-B14F-4D97-AF65-F5344CB8AC3E}">
        <p14:creationId xmlns:p14="http://schemas.microsoft.com/office/powerpoint/2010/main" val="288845936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eaLnBrk="0" hangingPunct="0"/>
            <a:endParaRPr lang="en-US" dirty="0"/>
          </a:p>
        </p:txBody>
      </p:sp>
      <p:sp>
        <p:nvSpPr>
          <p:cNvPr id="36867"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pPr eaLnBrk="0" hangingPunct="0"/>
            <a:endParaRPr lang="en-US" dirty="0"/>
          </a:p>
        </p:txBody>
      </p:sp>
      <p:sp>
        <p:nvSpPr>
          <p:cNvPr id="36868" name="Rectangle 4"/>
          <p:cNvSpPr>
            <a:spLocks noGrp="1" noChangeArrowheads="1"/>
          </p:cNvSpPr>
          <p:nvPr>
            <p:ph type="title"/>
          </p:nvPr>
        </p:nvSpPr>
        <p:spPr/>
        <p:txBody>
          <a:bodyPr vert="horz" lIns="92075" tIns="46038" rIns="92075" bIns="46038" rtlCol="0" anchor="ctr">
            <a:normAutofit/>
          </a:bodyPr>
          <a:lstStyle/>
          <a:p>
            <a:pPr eaLnBrk="1" hangingPunct="1">
              <a:lnSpc>
                <a:spcPct val="90000"/>
              </a:lnSpc>
            </a:pPr>
            <a:r>
              <a:rPr lang="en-US" sz="3200" dirty="0"/>
              <a:t>Roger</a:t>
            </a:r>
            <a:r>
              <a:rPr lang="ja-JP" altLang="en-US" sz="3200">
                <a:ea typeface="MS PGothic" pitchFamily="34" charset="-128"/>
              </a:rPr>
              <a:t>’</a:t>
            </a:r>
            <a:r>
              <a:rPr lang="en-US" altLang="ja-JP" sz="3200" dirty="0">
                <a:ea typeface="MS PGothic" pitchFamily="34" charset="-128"/>
              </a:rPr>
              <a:t>s Attributes of the Change that Affect the Rate of Adoption</a:t>
            </a:r>
            <a:endParaRPr lang="en-US" sz="3200" dirty="0"/>
          </a:p>
        </p:txBody>
      </p:sp>
      <p:sp>
        <p:nvSpPr>
          <p:cNvPr id="36869" name="Rectangle 5"/>
          <p:cNvSpPr>
            <a:spLocks noGrp="1" noChangeArrowheads="1"/>
          </p:cNvSpPr>
          <p:nvPr>
            <p:ph idx="1"/>
          </p:nvPr>
        </p:nvSpPr>
        <p:spPr/>
        <p:txBody>
          <a:bodyPr vert="horz" lIns="92075" tIns="46038" rIns="92075" bIns="46038" rtlCol="0">
            <a:normAutofit/>
          </a:bodyPr>
          <a:lstStyle/>
          <a:p>
            <a:r>
              <a:rPr lang="en-US" dirty="0"/>
              <a:t>Trialability</a:t>
            </a:r>
            <a:endParaRPr lang="en-US" b="1" dirty="0"/>
          </a:p>
          <a:p>
            <a:pPr lvl="1"/>
            <a:r>
              <a:rPr lang="en-US" dirty="0"/>
              <a:t>How easily an innovation may be experimented.  If a user is able to test an innovation, the individual will be more likely to adopt it.</a:t>
            </a:r>
          </a:p>
          <a:p>
            <a:r>
              <a:rPr lang="en-US" dirty="0"/>
              <a:t>Observability</a:t>
            </a:r>
            <a:endParaRPr lang="en-US" b="1" dirty="0"/>
          </a:p>
          <a:p>
            <a:pPr lvl="1"/>
            <a:r>
              <a:rPr lang="en-US" dirty="0"/>
              <a:t>The extent that an innovation is visible to others.  </a:t>
            </a:r>
          </a:p>
        </p:txBody>
      </p:sp>
    </p:spTree>
    <p:extLst>
      <p:ext uri="{BB962C8B-B14F-4D97-AF65-F5344CB8AC3E}">
        <p14:creationId xmlns:p14="http://schemas.microsoft.com/office/powerpoint/2010/main" val="286119658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0" y="1371600"/>
            <a:ext cx="38100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Relative Advantage</a:t>
            </a:r>
          </a:p>
          <a:p>
            <a:endParaRPr lang="en-US" sz="2800" dirty="0"/>
          </a:p>
          <a:p>
            <a:r>
              <a:rPr lang="en-US" sz="2800" dirty="0"/>
              <a:t>Simplicity</a:t>
            </a:r>
          </a:p>
          <a:p>
            <a:endParaRPr lang="en-US" sz="2800" dirty="0"/>
          </a:p>
          <a:p>
            <a:r>
              <a:rPr lang="en-US" sz="2800" dirty="0"/>
              <a:t>Compatibility</a:t>
            </a:r>
          </a:p>
          <a:p>
            <a:endParaRPr lang="en-US" sz="2800" dirty="0"/>
          </a:p>
          <a:p>
            <a:r>
              <a:rPr lang="en-US" sz="2800" dirty="0"/>
              <a:t>Trialability</a:t>
            </a:r>
          </a:p>
          <a:p>
            <a:endParaRPr lang="en-US" sz="2800" dirty="0"/>
          </a:p>
          <a:p>
            <a:r>
              <a:rPr lang="en-US" sz="2800" dirty="0"/>
              <a:t>Observability</a:t>
            </a:r>
          </a:p>
        </p:txBody>
      </p:sp>
      <p:sp>
        <p:nvSpPr>
          <p:cNvPr id="15" name="Down Arrow 14"/>
          <p:cNvSpPr/>
          <p:nvPr/>
        </p:nvSpPr>
        <p:spPr bwMode="auto">
          <a:xfrm rot="14660493">
            <a:off x="6472668" y="1072104"/>
            <a:ext cx="609600" cy="1219200"/>
          </a:xfrm>
          <a:prstGeom prst="downArrow">
            <a:avLst>
              <a:gd name="adj1" fmla="val 50000"/>
              <a:gd name="adj2" fmla="val 4846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Verdana" pitchFamily="34" charset="0"/>
            </a:endParaRPr>
          </a:p>
        </p:txBody>
      </p:sp>
      <p:sp>
        <p:nvSpPr>
          <p:cNvPr id="16" name="Down Arrow 15"/>
          <p:cNvSpPr/>
          <p:nvPr/>
        </p:nvSpPr>
        <p:spPr bwMode="auto">
          <a:xfrm rot="17994007">
            <a:off x="6471599" y="4225710"/>
            <a:ext cx="609600" cy="1219200"/>
          </a:xfrm>
          <a:prstGeom prst="downArrow">
            <a:avLst>
              <a:gd name="adj1" fmla="val 50000"/>
              <a:gd name="adj2" fmla="val 4846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Verdana" pitchFamily="34" charset="0"/>
            </a:endParaRPr>
          </a:p>
        </p:txBody>
      </p:sp>
      <p:sp>
        <p:nvSpPr>
          <p:cNvPr id="17" name="TextBox 16"/>
          <p:cNvSpPr txBox="1"/>
          <p:nvPr/>
        </p:nvSpPr>
        <p:spPr>
          <a:xfrm>
            <a:off x="7543800" y="838201"/>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Staff and Clinic</a:t>
            </a:r>
          </a:p>
        </p:txBody>
      </p:sp>
      <p:sp>
        <p:nvSpPr>
          <p:cNvPr id="18" name="TextBox 17"/>
          <p:cNvSpPr txBox="1"/>
          <p:nvPr/>
        </p:nvSpPr>
        <p:spPr>
          <a:xfrm>
            <a:off x="7620000" y="5181601"/>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Patients and Families</a:t>
            </a:r>
          </a:p>
        </p:txBody>
      </p:sp>
    </p:spTree>
    <p:extLst>
      <p:ext uri="{BB962C8B-B14F-4D97-AF65-F5344CB8AC3E}">
        <p14:creationId xmlns:p14="http://schemas.microsoft.com/office/powerpoint/2010/main" val="262065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 common question</a:t>
            </a:r>
          </a:p>
        </p:txBody>
      </p:sp>
      <p:sp>
        <p:nvSpPr>
          <p:cNvPr id="3" name="Text Placeholder 2"/>
          <p:cNvSpPr>
            <a:spLocks noGrp="1"/>
          </p:cNvSpPr>
          <p:nvPr>
            <p:ph type="body" sz="quarter" idx="13"/>
          </p:nvPr>
        </p:nvSpPr>
        <p:spPr/>
        <p:txBody>
          <a:bodyPr/>
          <a:lstStyle/>
          <a:p>
            <a:pPr>
              <a:buNone/>
            </a:pPr>
            <a:endParaRPr lang="en-US" dirty="0"/>
          </a:p>
        </p:txBody>
      </p:sp>
      <p:graphicFrame>
        <p:nvGraphicFramePr>
          <p:cNvPr id="4" name="Diagram 3"/>
          <p:cNvGraphicFramePr/>
          <p:nvPr>
            <p:extLst>
              <p:ext uri="{D42A27DB-BD31-4B8C-83A1-F6EECF244321}">
                <p14:modId xmlns:p14="http://schemas.microsoft.com/office/powerpoint/2010/main" val="3178312553"/>
              </p:ext>
            </p:extLst>
          </p:nvPr>
        </p:nvGraphicFramePr>
        <p:xfrm>
          <a:off x="406401" y="1397000"/>
          <a:ext cx="1066943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www.insidetwocircles.com/wp-content/uploads/2013/10/WIIFM1-300x244.jpg"/>
          <p:cNvPicPr>
            <a:picLocks noChangeAspect="1" noChangeArrowheads="1"/>
          </p:cNvPicPr>
          <p:nvPr/>
        </p:nvPicPr>
        <p:blipFill>
          <a:blip r:embed="rId7" cstate="print"/>
          <a:srcRect/>
          <a:stretch>
            <a:fillRect/>
          </a:stretch>
        </p:blipFill>
        <p:spPr bwMode="auto">
          <a:xfrm>
            <a:off x="8540840" y="1066800"/>
            <a:ext cx="2400300" cy="1952245"/>
          </a:xfrm>
          <a:prstGeom prst="rect">
            <a:avLst/>
          </a:prstGeom>
          <a:noFill/>
        </p:spPr>
      </p:pic>
      <p:sp>
        <p:nvSpPr>
          <p:cNvPr id="6" name="TextBox 5"/>
          <p:cNvSpPr txBox="1"/>
          <p:nvPr/>
        </p:nvSpPr>
        <p:spPr>
          <a:xfrm>
            <a:off x="5334000" y="6400800"/>
            <a:ext cx="2667000" cy="338554"/>
          </a:xfrm>
          <a:prstGeom prst="rect">
            <a:avLst/>
          </a:prstGeom>
          <a:noFill/>
        </p:spPr>
        <p:txBody>
          <a:bodyPr wrap="square" rtlCol="0">
            <a:spAutoFit/>
          </a:bodyPr>
          <a:lstStyle/>
          <a:p>
            <a:r>
              <a:rPr lang="en-US" sz="800" dirty="0"/>
              <a:t>http://www.insidetwocircles.com/2013/10/10/whatsinitforme/</a:t>
            </a:r>
          </a:p>
        </p:txBody>
      </p:sp>
    </p:spTree>
    <p:extLst>
      <p:ext uri="{BB962C8B-B14F-4D97-AF65-F5344CB8AC3E}">
        <p14:creationId xmlns:p14="http://schemas.microsoft.com/office/powerpoint/2010/main" val="203504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Perceived Value</a:t>
            </a:r>
          </a:p>
        </p:txBody>
      </p:sp>
      <p:sp>
        <p:nvSpPr>
          <p:cNvPr id="3" name="Text Placeholder 2"/>
          <p:cNvSpPr>
            <a:spLocks noGrp="1"/>
          </p:cNvSpPr>
          <p:nvPr>
            <p:ph type="body" sz="quarter" idx="13"/>
          </p:nvPr>
        </p:nvSpPr>
        <p:spPr>
          <a:xfrm>
            <a:off x="749643" y="1025611"/>
            <a:ext cx="8382000" cy="5105400"/>
          </a:xfrm>
        </p:spPr>
        <p:txBody>
          <a:bodyPr>
            <a:normAutofit/>
          </a:bodyPr>
          <a:lstStyle/>
          <a:p>
            <a:r>
              <a:rPr lang="en-US" sz="2800" dirty="0"/>
              <a:t>Change behavior</a:t>
            </a:r>
          </a:p>
          <a:p>
            <a:r>
              <a:rPr lang="en-US" sz="2800" dirty="0"/>
              <a:t>Change their lifestyle</a:t>
            </a:r>
          </a:p>
          <a:p>
            <a:r>
              <a:rPr lang="en-US" sz="2800" dirty="0"/>
              <a:t>Change their job duties</a:t>
            </a:r>
          </a:p>
          <a:p>
            <a:r>
              <a:rPr lang="en-US" sz="2800" dirty="0"/>
              <a:t>Commit to new routines </a:t>
            </a:r>
          </a:p>
          <a:p>
            <a:r>
              <a:rPr lang="en-US" sz="2800" dirty="0"/>
              <a:t>Deal with past relationships</a:t>
            </a:r>
          </a:p>
          <a:p>
            <a:r>
              <a:rPr lang="en-US" sz="2800" dirty="0"/>
              <a:t>Have new conversations with providers/partners</a:t>
            </a:r>
          </a:p>
          <a:p>
            <a:r>
              <a:rPr lang="en-US" sz="2800" dirty="0"/>
              <a:t>Spread the news</a:t>
            </a:r>
          </a:p>
          <a:p>
            <a:pPr lvl="1">
              <a:buNone/>
            </a:pPr>
            <a:endParaRPr lang="en-US" sz="2800" dirty="0"/>
          </a:p>
          <a:p>
            <a:pPr lvl="1" algn="ctr">
              <a:buNone/>
            </a:pPr>
            <a:r>
              <a:rPr lang="en-US" sz="2800" dirty="0">
                <a:solidFill>
                  <a:schemeClr val="accent6">
                    <a:lumMod val="75000"/>
                  </a:schemeClr>
                </a:solidFill>
                <a:latin typeface="Gautami" pitchFamily="34" charset="0"/>
                <a:cs typeface="Gautami" pitchFamily="34" charset="0"/>
              </a:rPr>
              <a:t>WHY SHOULD THEY…</a:t>
            </a:r>
          </a:p>
        </p:txBody>
      </p:sp>
    </p:spTree>
    <p:extLst>
      <p:ext uri="{BB962C8B-B14F-4D97-AF65-F5344CB8AC3E}">
        <p14:creationId xmlns:p14="http://schemas.microsoft.com/office/powerpoint/2010/main" val="84769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82" name="Picture 10" descr="http://www.expertv.com/imgsite/consultingimplementing1.jpg"/>
          <p:cNvPicPr>
            <a:picLocks noChangeAspect="1" noChangeArrowheads="1"/>
          </p:cNvPicPr>
          <p:nvPr/>
        </p:nvPicPr>
        <p:blipFill>
          <a:blip r:embed="rId2" cstate="print"/>
          <a:srcRect/>
          <a:stretch>
            <a:fillRect/>
          </a:stretch>
        </p:blipFill>
        <p:spPr bwMode="auto">
          <a:xfrm>
            <a:off x="7226936" y="1152144"/>
            <a:ext cx="2239243" cy="1993392"/>
          </a:xfrm>
          <a:prstGeom prst="rect">
            <a:avLst/>
          </a:prstGeom>
          <a:noFill/>
        </p:spPr>
      </p:pic>
      <p:pic>
        <p:nvPicPr>
          <p:cNvPr id="310280" name="Picture 8" descr="http://vignette2.wikia.nocookie.net/yogscast/images/8/8f/Improvement.jpg/revision/latest?cb=20131114074504"/>
          <p:cNvPicPr>
            <a:picLocks noChangeAspect="1" noChangeArrowheads="1"/>
          </p:cNvPicPr>
          <p:nvPr/>
        </p:nvPicPr>
        <p:blipFill>
          <a:blip r:embed="rId3" cstate="print"/>
          <a:srcRect/>
          <a:stretch>
            <a:fillRect/>
          </a:stretch>
        </p:blipFill>
        <p:spPr bwMode="auto">
          <a:xfrm>
            <a:off x="2926081" y="892208"/>
            <a:ext cx="3387810" cy="2540857"/>
          </a:xfrm>
          <a:prstGeom prst="rect">
            <a:avLst/>
          </a:prstGeom>
          <a:noFill/>
        </p:spPr>
      </p:pic>
      <p:pic>
        <p:nvPicPr>
          <p:cNvPr id="310286" name="Picture 14" descr="https://www.signtechforms.com/sites/default/files/field/image/spreading-the-word-1.jpg"/>
          <p:cNvPicPr>
            <a:picLocks noChangeAspect="1" noChangeArrowheads="1"/>
          </p:cNvPicPr>
          <p:nvPr/>
        </p:nvPicPr>
        <p:blipFill>
          <a:blip r:embed="rId4" cstate="print"/>
          <a:srcRect/>
          <a:stretch>
            <a:fillRect/>
          </a:stretch>
        </p:blipFill>
        <p:spPr bwMode="auto">
          <a:xfrm>
            <a:off x="7595616" y="4250672"/>
            <a:ext cx="2791968" cy="1859781"/>
          </a:xfrm>
          <a:prstGeom prst="rect">
            <a:avLst/>
          </a:prstGeom>
          <a:noFill/>
        </p:spPr>
      </p:pic>
      <p:pic>
        <p:nvPicPr>
          <p:cNvPr id="310274" name="Picture 2" descr="http://www.boscoanthony.com/wp-content/uploads/2012/03/Idea_Great.jpg"/>
          <p:cNvPicPr>
            <a:picLocks noChangeAspect="1" noChangeArrowheads="1"/>
          </p:cNvPicPr>
          <p:nvPr/>
        </p:nvPicPr>
        <p:blipFill>
          <a:blip r:embed="rId5" cstate="print"/>
          <a:srcRect/>
          <a:stretch>
            <a:fillRect/>
          </a:stretch>
        </p:blipFill>
        <p:spPr bwMode="auto">
          <a:xfrm>
            <a:off x="1524000" y="3870072"/>
            <a:ext cx="2301586" cy="2360040"/>
          </a:xfrm>
          <a:prstGeom prst="rect">
            <a:avLst/>
          </a:prstGeom>
          <a:noFill/>
        </p:spPr>
      </p:pic>
      <p:sp>
        <p:nvSpPr>
          <p:cNvPr id="11" name="Right Arrow 10"/>
          <p:cNvSpPr/>
          <p:nvPr/>
        </p:nvSpPr>
        <p:spPr>
          <a:xfrm rot="18378594">
            <a:off x="2584705" y="3218688"/>
            <a:ext cx="1048512" cy="56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4572132">
            <a:off x="8199120" y="3322320"/>
            <a:ext cx="1048512" cy="56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071616" y="1853185"/>
            <a:ext cx="1048512" cy="56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9264595">
            <a:off x="4265572" y="3750370"/>
            <a:ext cx="3896688" cy="56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The Pathway to a New System</a:t>
            </a:r>
          </a:p>
        </p:txBody>
      </p:sp>
      <p:grpSp>
        <p:nvGrpSpPr>
          <p:cNvPr id="20" name="Group 11"/>
          <p:cNvGrpSpPr>
            <a:grpSpLocks/>
          </p:cNvGrpSpPr>
          <p:nvPr/>
        </p:nvGrpSpPr>
        <p:grpSpPr bwMode="auto">
          <a:xfrm rot="2192657">
            <a:off x="4194048" y="3191256"/>
            <a:ext cx="2820988" cy="2362200"/>
            <a:chOff x="5791200" y="1752600"/>
            <a:chExt cx="2821088" cy="2362200"/>
          </a:xfrm>
        </p:grpSpPr>
        <p:sp>
          <p:nvSpPr>
            <p:cNvPr id="21" name="Down Arrow 9"/>
            <p:cNvSpPr>
              <a:spLocks noChangeArrowheads="1"/>
            </p:cNvSpPr>
            <p:nvPr/>
          </p:nvSpPr>
          <p:spPr bwMode="auto">
            <a:xfrm rot="5400000">
              <a:off x="6363544" y="1866056"/>
              <a:ext cx="2133600" cy="2363888"/>
            </a:xfrm>
            <a:prstGeom prst="downArrow">
              <a:avLst>
                <a:gd name="adj1" fmla="val 50000"/>
                <a:gd name="adj2" fmla="val 32761"/>
              </a:avLst>
            </a:prstGeom>
            <a:solidFill>
              <a:schemeClr val="accent1"/>
            </a:solidFill>
            <a:ln w="9525" algn="ctr">
              <a:solidFill>
                <a:schemeClr val="tx1"/>
              </a:solidFill>
              <a:round/>
              <a:headEnd/>
              <a:tailEnd/>
            </a:ln>
          </p:spPr>
          <p:txBody>
            <a:bodyPr/>
            <a:lstStyle/>
            <a:p>
              <a:endParaRPr lang="en-US"/>
            </a:p>
          </p:txBody>
        </p:sp>
        <p:sp>
          <p:nvSpPr>
            <p:cNvPr id="22" name="TextBox 10"/>
            <p:cNvSpPr txBox="1">
              <a:spLocks noChangeArrowheads="1"/>
            </p:cNvSpPr>
            <p:nvPr/>
          </p:nvSpPr>
          <p:spPr bwMode="auto">
            <a:xfrm>
              <a:off x="6781800" y="2819400"/>
              <a:ext cx="1752600" cy="369332"/>
            </a:xfrm>
            <a:prstGeom prst="rect">
              <a:avLst/>
            </a:prstGeom>
            <a:noFill/>
            <a:ln w="9525">
              <a:noFill/>
              <a:miter lim="800000"/>
              <a:headEnd/>
              <a:tailEnd/>
            </a:ln>
          </p:spPr>
          <p:txBody>
            <a:bodyPr>
              <a:spAutoFit/>
            </a:bodyPr>
            <a:lstStyle/>
            <a:p>
              <a:r>
                <a:rPr lang="en-US" dirty="0">
                  <a:solidFill>
                    <a:schemeClr val="bg1"/>
                  </a:solidFill>
                </a:rPr>
                <a:t>You are here</a:t>
              </a:r>
            </a:p>
          </p:txBody>
        </p:sp>
        <p:sp>
          <p:nvSpPr>
            <p:cNvPr id="23" name="Arc 22"/>
            <p:cNvSpPr/>
            <p:nvPr/>
          </p:nvSpPr>
          <p:spPr bwMode="auto">
            <a:xfrm>
              <a:off x="5791200" y="1752600"/>
              <a:ext cx="914432" cy="2362200"/>
            </a:xfrm>
            <a:prstGeom prst="arc">
              <a:avLst>
                <a:gd name="adj1" fmla="val 16200000"/>
                <a:gd name="adj2" fmla="val 5315440"/>
              </a:avLst>
            </a:prstGeom>
            <a:solidFill>
              <a:schemeClr val="bg1"/>
            </a:solidFill>
            <a:ln w="47625" cap="flat" cmpd="sng" algn="ctr">
              <a:solidFill>
                <a:schemeClr val="accent1"/>
              </a:solidFill>
              <a:prstDash val="solid"/>
              <a:round/>
              <a:headEnd type="none" w="med" len="med"/>
              <a:tailEnd type="none" w="med" len="med"/>
            </a:ln>
            <a:effectLst/>
          </p:spPr>
          <p:txBody>
            <a:bodyPr/>
            <a:lstStyle/>
            <a:p>
              <a:pPr>
                <a:defRPr/>
              </a:pPr>
              <a:endParaRPr lang="en-US"/>
            </a:p>
          </p:txBody>
        </p:sp>
      </p:grpSp>
    </p:spTree>
    <p:extLst>
      <p:ext uri="{BB962C8B-B14F-4D97-AF65-F5344CB8AC3E}">
        <p14:creationId xmlns:p14="http://schemas.microsoft.com/office/powerpoint/2010/main" val="18366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might it look like</a:t>
            </a:r>
          </a:p>
        </p:txBody>
      </p:sp>
      <p:graphicFrame>
        <p:nvGraphicFramePr>
          <p:cNvPr id="4" name="Diagram 3"/>
          <p:cNvGraphicFramePr/>
          <p:nvPr>
            <p:extLst>
              <p:ext uri="{D42A27DB-BD31-4B8C-83A1-F6EECF244321}">
                <p14:modId xmlns:p14="http://schemas.microsoft.com/office/powerpoint/2010/main" val="4125137932"/>
              </p:ext>
            </p:extLst>
          </p:nvPr>
        </p:nvGraphicFramePr>
        <p:xfrm>
          <a:off x="576647" y="1038896"/>
          <a:ext cx="11323431" cy="5819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4794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17530965"/>
              </p:ext>
            </p:extLst>
          </p:nvPr>
        </p:nvGraphicFramePr>
        <p:xfrm>
          <a:off x="0" y="154546"/>
          <a:ext cx="11874321" cy="6246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867923" y="2648030"/>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Default = Do nothing</a:t>
            </a:r>
          </a:p>
          <a:p>
            <a:pPr algn="ctr"/>
            <a:r>
              <a:rPr lang="en-US" dirty="0">
                <a:solidFill>
                  <a:schemeClr val="tx1"/>
                </a:solidFill>
              </a:rPr>
              <a:t>Alternatives</a:t>
            </a:r>
          </a:p>
          <a:p>
            <a:pPr algn="ctr"/>
            <a:r>
              <a:rPr lang="en-US" dirty="0">
                <a:solidFill>
                  <a:schemeClr val="tx1"/>
                </a:solidFill>
              </a:rPr>
              <a:t>Good Enough</a:t>
            </a:r>
          </a:p>
          <a:p>
            <a:pPr algn="ctr"/>
            <a:r>
              <a:rPr lang="en-US" dirty="0">
                <a:solidFill>
                  <a:schemeClr val="tx1"/>
                </a:solidFill>
              </a:rPr>
              <a:t>Risk of Trying</a:t>
            </a:r>
          </a:p>
        </p:txBody>
      </p:sp>
      <p:sp>
        <p:nvSpPr>
          <p:cNvPr id="9" name="TextBox 8"/>
          <p:cNvSpPr txBox="1"/>
          <p:nvPr/>
        </p:nvSpPr>
        <p:spPr>
          <a:xfrm>
            <a:off x="4724400" y="6400800"/>
            <a:ext cx="3429000" cy="338554"/>
          </a:xfrm>
          <a:prstGeom prst="rect">
            <a:avLst/>
          </a:prstGeom>
          <a:noFill/>
        </p:spPr>
        <p:txBody>
          <a:bodyPr wrap="square" rtlCol="0">
            <a:spAutoFit/>
          </a:bodyPr>
          <a:lstStyle/>
          <a:p>
            <a:r>
              <a:rPr lang="en-US" sz="800" dirty="0"/>
              <a:t>http://www.forbes.com/sites/michaelskok/2013/06/14/4-steps-to-building-a-compelling-value-proposition/</a:t>
            </a:r>
          </a:p>
        </p:txBody>
      </p:sp>
      <p:sp>
        <p:nvSpPr>
          <p:cNvPr id="10" name="TextBox 9"/>
          <p:cNvSpPr txBox="1"/>
          <p:nvPr/>
        </p:nvSpPr>
        <p:spPr>
          <a:xfrm>
            <a:off x="5013115" y="1782573"/>
            <a:ext cx="1538416" cy="584775"/>
          </a:xfrm>
          <a:prstGeom prst="rect">
            <a:avLst/>
          </a:prstGeom>
          <a:noFill/>
        </p:spPr>
        <p:txBody>
          <a:bodyPr wrap="square" rtlCol="0">
            <a:spAutoFit/>
          </a:bodyPr>
          <a:lstStyle/>
          <a:p>
            <a:r>
              <a:rPr lang="en-US" sz="3200" dirty="0"/>
              <a:t>Inertia</a:t>
            </a:r>
          </a:p>
        </p:txBody>
      </p:sp>
    </p:spTree>
    <p:extLst>
      <p:ext uri="{BB962C8B-B14F-4D97-AF65-F5344CB8AC3E}">
        <p14:creationId xmlns:p14="http://schemas.microsoft.com/office/powerpoint/2010/main" val="54434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p:txBody>
          <a:bodyPr/>
          <a:lstStyle/>
          <a:p>
            <a:r>
              <a:rPr lang="en-US" b="1" i="1"/>
              <a:t>To Sell Is Human by </a:t>
            </a:r>
            <a:r>
              <a:rPr lang="en-US"/>
              <a:t>Daniel Pink </a:t>
            </a:r>
            <a:br>
              <a:rPr lang="en-US"/>
            </a:br>
            <a:r>
              <a:rPr lang="en-US" sz="1200"/>
              <a:t>© 2012 Riverhead Books</a:t>
            </a:r>
          </a:p>
        </p:txBody>
      </p:sp>
      <p:sp>
        <p:nvSpPr>
          <p:cNvPr id="2" name="Subtitle 1"/>
          <p:cNvSpPr>
            <a:spLocks noGrp="1"/>
          </p:cNvSpPr>
          <p:nvPr>
            <p:ph type="subTitle" idx="1"/>
          </p:nvPr>
        </p:nvSpPr>
        <p:spPr/>
        <p:txBody>
          <a:bodyPr/>
          <a:lstStyle/>
          <a:p>
            <a:endParaRPr lang="en-US"/>
          </a:p>
        </p:txBody>
      </p:sp>
      <p:pic>
        <p:nvPicPr>
          <p:cNvPr id="37892" name="Picture 3"/>
          <p:cNvPicPr>
            <a:picLocks noChangeAspect="1" noChangeArrowheads="1"/>
          </p:cNvPicPr>
          <p:nvPr/>
        </p:nvPicPr>
        <p:blipFill>
          <a:blip r:embed="rId2" cstate="print"/>
          <a:srcRect/>
          <a:stretch>
            <a:fillRect/>
          </a:stretch>
        </p:blipFill>
        <p:spPr bwMode="auto">
          <a:xfrm>
            <a:off x="4267200" y="1447800"/>
            <a:ext cx="6019800" cy="5410200"/>
          </a:xfrm>
          <a:prstGeom prst="rect">
            <a:avLst/>
          </a:prstGeom>
          <a:noFill/>
          <a:ln w="9525">
            <a:noFill/>
            <a:miter lim="800000"/>
            <a:headEnd/>
            <a:tailEnd/>
          </a:ln>
        </p:spPr>
      </p:pic>
      <p:pic>
        <p:nvPicPr>
          <p:cNvPr id="37893" name="Picture 5" descr="http://ecx.images-amazon.com/images/I/4108RplObQL._BO2,204,203,200_PIsitb-sticker-arrow-click,TopRight,35,-76_SX240_SY320_CR,0,0,240,320_SH20_OU01_.jpg"/>
          <p:cNvPicPr>
            <a:picLocks noChangeAspect="1" noChangeArrowheads="1"/>
          </p:cNvPicPr>
          <p:nvPr/>
        </p:nvPicPr>
        <p:blipFill>
          <a:blip r:embed="rId3" cstate="print"/>
          <a:srcRect/>
          <a:stretch>
            <a:fillRect/>
          </a:stretch>
        </p:blipFill>
        <p:spPr bwMode="auto">
          <a:xfrm>
            <a:off x="2057400" y="1524000"/>
            <a:ext cx="2286000" cy="3048000"/>
          </a:xfrm>
          <a:prstGeom prst="rect">
            <a:avLst/>
          </a:prstGeom>
          <a:noFill/>
          <a:ln w="9525">
            <a:noFill/>
            <a:miter lim="800000"/>
            <a:headEnd/>
            <a:tailEnd/>
          </a:ln>
        </p:spPr>
      </p:pic>
    </p:spTree>
    <p:extLst>
      <p:ext uri="{BB962C8B-B14F-4D97-AF65-F5344CB8AC3E}">
        <p14:creationId xmlns:p14="http://schemas.microsoft.com/office/powerpoint/2010/main" val="981518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Questions</a:t>
            </a:r>
          </a:p>
        </p:txBody>
      </p:sp>
      <p:sp>
        <p:nvSpPr>
          <p:cNvPr id="4" name="Subtitle 3"/>
          <p:cNvSpPr>
            <a:spLocks noGrp="1"/>
          </p:cNvSpPr>
          <p:nvPr>
            <p:ph type="subTitle" idx="1"/>
          </p:nvPr>
        </p:nvSpPr>
        <p:spPr/>
        <p:txBody>
          <a:bodyPr/>
          <a:lstStyle/>
          <a:p>
            <a:endParaRPr lang="en-US"/>
          </a:p>
        </p:txBody>
      </p:sp>
      <p:pic>
        <p:nvPicPr>
          <p:cNvPr id="325636" name="Picture 4" descr="https://s3.amazonaws.com/pf_images/prod_prayer_detail/5334c620bfce083a539d8a7c"/>
          <p:cNvPicPr>
            <a:picLocks noChangeAspect="1" noChangeArrowheads="1"/>
          </p:cNvPicPr>
          <p:nvPr/>
        </p:nvPicPr>
        <p:blipFill>
          <a:blip r:embed="rId2" cstate="print"/>
          <a:srcRect/>
          <a:stretch>
            <a:fillRect/>
          </a:stretch>
        </p:blipFill>
        <p:spPr bwMode="auto">
          <a:xfrm>
            <a:off x="3108325" y="1672591"/>
            <a:ext cx="5619750" cy="3743325"/>
          </a:xfrm>
          <a:prstGeom prst="rect">
            <a:avLst/>
          </a:prstGeom>
          <a:noFill/>
        </p:spPr>
      </p:pic>
    </p:spTree>
    <p:extLst>
      <p:ext uri="{BB962C8B-B14F-4D97-AF65-F5344CB8AC3E}">
        <p14:creationId xmlns:p14="http://schemas.microsoft.com/office/powerpoint/2010/main" val="127318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descr="http://whatnextbook.com/wordpress/wp-content/uploads/2012/07/plans.jpg"/>
          <p:cNvPicPr>
            <a:picLocks noChangeAspect="1" noChangeArrowheads="1"/>
          </p:cNvPicPr>
          <p:nvPr/>
        </p:nvPicPr>
        <p:blipFill>
          <a:blip r:embed="rId2" cstate="print"/>
          <a:srcRect/>
          <a:stretch>
            <a:fillRect/>
          </a:stretch>
        </p:blipFill>
        <p:spPr bwMode="auto">
          <a:xfrm>
            <a:off x="3681573" y="1085088"/>
            <a:ext cx="6554883" cy="5156074"/>
          </a:xfrm>
          <a:prstGeom prst="rect">
            <a:avLst/>
          </a:prstGeom>
          <a:noFill/>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252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Why “Scale Up” Improvement</a:t>
            </a:r>
          </a:p>
        </p:txBody>
      </p:sp>
      <p:sp>
        <p:nvSpPr>
          <p:cNvPr id="23555" name="Content Placeholder 2"/>
          <p:cNvSpPr>
            <a:spLocks noGrp="1"/>
          </p:cNvSpPr>
          <p:nvPr>
            <p:ph idx="1"/>
          </p:nvPr>
        </p:nvSpPr>
        <p:spPr>
          <a:prstGeom prst="rect">
            <a:avLst/>
          </a:prstGeom>
        </p:spPr>
        <p:txBody>
          <a:bodyPr>
            <a:normAutofit/>
          </a:bodyPr>
          <a:lstStyle/>
          <a:p>
            <a:r>
              <a:rPr lang="en-US"/>
              <a:t>Decide if one or more changes will lead to the desired improvement</a:t>
            </a:r>
          </a:p>
          <a:p>
            <a:r>
              <a:rPr lang="en-US"/>
              <a:t>What combination achieves this improvement</a:t>
            </a:r>
          </a:p>
          <a:p>
            <a:r>
              <a:rPr lang="en-US"/>
              <a:t>How much improvement can we expect</a:t>
            </a:r>
          </a:p>
          <a:p>
            <a:r>
              <a:rPr lang="en-US"/>
              <a:t>Determine how this will work in the real world</a:t>
            </a:r>
          </a:p>
          <a:p>
            <a:r>
              <a:rPr lang="en-US"/>
              <a:t>Social implications</a:t>
            </a:r>
          </a:p>
        </p:txBody>
      </p:sp>
    </p:spTree>
    <p:extLst>
      <p:ext uri="{BB962C8B-B14F-4D97-AF65-F5344CB8AC3E}">
        <p14:creationId xmlns:p14="http://schemas.microsoft.com/office/powerpoint/2010/main" val="401681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1981200" y="1"/>
            <a:ext cx="8229600" cy="868363"/>
          </a:xfrm>
        </p:spPr>
        <p:txBody>
          <a:bodyPr/>
          <a:lstStyle/>
          <a:p>
            <a:pPr eaLnBrk="1" hangingPunct="1"/>
            <a:r>
              <a:rPr lang="en-US" sz="3200"/>
              <a:t>Scale-up: Breaking the Learning Barriers</a:t>
            </a:r>
          </a:p>
        </p:txBody>
      </p:sp>
      <p:graphicFrame>
        <p:nvGraphicFramePr>
          <p:cNvPr id="5180" name="Group 60"/>
          <p:cNvGraphicFramePr>
            <a:graphicFrameLocks noGrp="1"/>
          </p:cNvGraphicFramePr>
          <p:nvPr>
            <p:ph type="tbl" idx="1"/>
          </p:nvPr>
        </p:nvGraphicFramePr>
        <p:xfrm>
          <a:off x="1905000" y="838200"/>
          <a:ext cx="8229600" cy="5816750"/>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1030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Intentional Transitions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Barrier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Method</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06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0-1</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Conference room enthusiasm/necessary but not sufficient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Test under most favorable conditions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61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Get lucky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Unique circumstance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Develop and test a process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057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5-25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Depend on a hero</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Test the process with a variety of people and conditions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06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25-125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Brute force/high intensity</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Create demand with a system and then service the demand</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057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125-625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Reliance on 1-1 contact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Create demand and then use the spread model</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5069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endParaRPr lang="en-US"/>
          </a:p>
        </p:txBody>
      </p:sp>
      <p:sp>
        <p:nvSpPr>
          <p:cNvPr id="27651"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endParaRPr lang="en-US"/>
          </a:p>
        </p:txBody>
      </p:sp>
      <p:sp>
        <p:nvSpPr>
          <p:cNvPr id="27652" name="Rectangle 4"/>
          <p:cNvSpPr>
            <a:spLocks noGrp="1" noChangeArrowheads="1"/>
          </p:cNvSpPr>
          <p:nvPr>
            <p:ph type="title"/>
          </p:nvPr>
        </p:nvSpPr>
        <p:spPr>
          <a:noFill/>
        </p:spPr>
        <p:txBody>
          <a:bodyPr vert="horz" lIns="92075" tIns="46038" rIns="92075" bIns="46038" rtlCol="0" anchor="ctr">
            <a:normAutofit/>
          </a:bodyPr>
          <a:lstStyle/>
          <a:p>
            <a:pPr>
              <a:lnSpc>
                <a:spcPct val="90000"/>
              </a:lnSpc>
            </a:pPr>
            <a:r>
              <a:rPr lang="en-US" altLang="en-US" dirty="0"/>
              <a:t>Failed Tests…Now What?</a:t>
            </a:r>
            <a:r>
              <a:rPr lang="en-US" altLang="en-US" dirty="0">
                <a:solidFill>
                  <a:srgbClr val="FFFF00"/>
                </a:solidFill>
              </a:rPr>
              <a:t>	</a:t>
            </a:r>
          </a:p>
        </p:txBody>
      </p:sp>
      <p:sp>
        <p:nvSpPr>
          <p:cNvPr id="27653" name="Rectangle 5"/>
          <p:cNvSpPr>
            <a:spLocks noGrp="1" noChangeArrowheads="1"/>
          </p:cNvSpPr>
          <p:nvPr>
            <p:ph idx="1"/>
          </p:nvPr>
        </p:nvSpPr>
        <p:spPr>
          <a:prstGeom prst="rect">
            <a:avLst/>
          </a:prstGeom>
          <a:noFill/>
        </p:spPr>
        <p:txBody>
          <a:bodyPr vert="horz" lIns="92075" tIns="46038" rIns="92075" bIns="46038" rtlCol="0">
            <a:normAutofit/>
          </a:bodyPr>
          <a:lstStyle/>
          <a:p>
            <a:r>
              <a:rPr lang="en-US" altLang="en-US" sz="3200" dirty="0"/>
              <a:t>Reasons for failed tests</a:t>
            </a:r>
            <a:r>
              <a:rPr lang="en-US" altLang="en-US" sz="1800" dirty="0"/>
              <a:t>:		   </a:t>
            </a:r>
          </a:p>
          <a:p>
            <a:pPr lvl="1"/>
            <a:r>
              <a:rPr lang="en-US" altLang="en-US" sz="2800" dirty="0"/>
              <a:t>1. Change not executed well		 </a:t>
            </a:r>
          </a:p>
          <a:p>
            <a:pPr lvl="1"/>
            <a:r>
              <a:rPr lang="en-US" altLang="en-US" sz="2800" dirty="0"/>
              <a:t>2. Support processes inadequate	   </a:t>
            </a:r>
          </a:p>
          <a:p>
            <a:pPr lvl="1"/>
            <a:r>
              <a:rPr lang="en-US" altLang="en-US" sz="2800" dirty="0"/>
              <a:t>3. Hypothesis/hunch wrong:</a:t>
            </a:r>
          </a:p>
          <a:p>
            <a:pPr lvl="2"/>
            <a:r>
              <a:rPr lang="en-US" altLang="en-US" dirty="0"/>
              <a:t>	Change executed but did not result in local improvement</a:t>
            </a:r>
          </a:p>
          <a:p>
            <a:pPr lvl="2"/>
            <a:r>
              <a:rPr lang="en-US" altLang="en-US" dirty="0"/>
              <a:t>	Local improvement did not impact global measures</a:t>
            </a:r>
          </a:p>
          <a:p>
            <a:r>
              <a:rPr lang="en-US" altLang="en-US" sz="2400" dirty="0"/>
              <a:t>Collect data during the Do step of the Cycle to help differentiate these situations</a:t>
            </a:r>
          </a:p>
        </p:txBody>
      </p:sp>
    </p:spTree>
    <p:extLst>
      <p:ext uri="{BB962C8B-B14F-4D97-AF65-F5344CB8AC3E}">
        <p14:creationId xmlns:p14="http://schemas.microsoft.com/office/powerpoint/2010/main" val="25263962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ttp://www.margothovley.com/wp-content/uploads/2011/05/xleap-of-faith.jpg.pagespeed.ic.26Wi0lMTUY.jpg"/>
          <p:cNvPicPr>
            <a:picLocks noChangeAspect="1" noChangeArrowheads="1"/>
          </p:cNvPicPr>
          <p:nvPr/>
        </p:nvPicPr>
        <p:blipFill>
          <a:blip r:embed="rId2" cstate="print"/>
          <a:srcRect/>
          <a:stretch>
            <a:fillRect/>
          </a:stretch>
        </p:blipFill>
        <p:spPr bwMode="auto">
          <a:xfrm>
            <a:off x="6172201" y="1828800"/>
            <a:ext cx="6019799" cy="4831594"/>
          </a:xfrm>
          <a:prstGeom prst="rect">
            <a:avLst/>
          </a:prstGeom>
          <a:noFill/>
          <a:ln w="9525">
            <a:noFill/>
            <a:miter lim="800000"/>
            <a:headEnd/>
            <a:tailEnd/>
          </a:ln>
        </p:spPr>
      </p:pic>
      <p:sp>
        <p:nvSpPr>
          <p:cNvPr id="29699" name="Title 1"/>
          <p:cNvSpPr>
            <a:spLocks noGrp="1"/>
          </p:cNvSpPr>
          <p:nvPr>
            <p:ph type="title"/>
          </p:nvPr>
        </p:nvSpPr>
        <p:spPr/>
        <p:txBody>
          <a:bodyPr>
            <a:normAutofit/>
          </a:bodyPr>
          <a:lstStyle/>
          <a:p>
            <a:r>
              <a:rPr lang="en-US" sz="3600" dirty="0"/>
              <a:t>From Adapting to Adopting</a:t>
            </a:r>
          </a:p>
        </p:txBody>
      </p:sp>
      <p:sp>
        <p:nvSpPr>
          <p:cNvPr id="29700" name="Content Placeholder 6"/>
          <p:cNvSpPr>
            <a:spLocks noGrp="1"/>
          </p:cNvSpPr>
          <p:nvPr>
            <p:ph idx="1"/>
          </p:nvPr>
        </p:nvSpPr>
        <p:spPr>
          <a:xfrm>
            <a:off x="838200" y="1825625"/>
            <a:ext cx="5536842" cy="4351338"/>
          </a:xfrm>
        </p:spPr>
        <p:txBody>
          <a:bodyPr>
            <a:normAutofit/>
          </a:bodyPr>
          <a:lstStyle/>
          <a:p>
            <a:r>
              <a:rPr lang="en-US" dirty="0"/>
              <a:t>When your predictions are consistently accurate</a:t>
            </a:r>
          </a:p>
          <a:p>
            <a:r>
              <a:rPr lang="en-US" dirty="0"/>
              <a:t>When you have successfully tested under all relevant conditions</a:t>
            </a:r>
          </a:p>
          <a:p>
            <a:r>
              <a:rPr lang="en-US" dirty="0"/>
              <a:t>When motivation is high</a:t>
            </a:r>
          </a:p>
          <a:p>
            <a:r>
              <a:rPr lang="en-US" dirty="0"/>
              <a:t>When measures are moving in the direction of improvement</a:t>
            </a:r>
          </a:p>
        </p:txBody>
      </p:sp>
      <p:graphicFrame>
        <p:nvGraphicFramePr>
          <p:cNvPr id="9" name="Diagram 8"/>
          <p:cNvGraphicFramePr/>
          <p:nvPr>
            <p:extLst>
              <p:ext uri="{D42A27DB-BD31-4B8C-83A1-F6EECF244321}">
                <p14:modId xmlns:p14="http://schemas.microsoft.com/office/powerpoint/2010/main" val="2472535744"/>
              </p:ext>
            </p:extLst>
          </p:nvPr>
        </p:nvGraphicFramePr>
        <p:xfrm>
          <a:off x="8379854" y="3178023"/>
          <a:ext cx="1527810" cy="1169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85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p:txBody>
          <a:bodyPr>
            <a:normAutofit/>
          </a:bodyPr>
          <a:lstStyle/>
          <a:p>
            <a:pPr algn="ctr"/>
            <a:r>
              <a:rPr lang="en-US" altLang="en-US" sz="2800"/>
              <a:t>Moving from Developing, to Testing, to Implementing a Change</a:t>
            </a:r>
          </a:p>
        </p:txBody>
      </p:sp>
      <p:sp>
        <p:nvSpPr>
          <p:cNvPr id="2" name="Subtitle 1"/>
          <p:cNvSpPr>
            <a:spLocks noGrp="1"/>
          </p:cNvSpPr>
          <p:nvPr>
            <p:ph type="subTitle" idx="1"/>
          </p:nvPr>
        </p:nvSpPr>
        <p:spPr/>
        <p:txBody>
          <a:bodyPr/>
          <a:lstStyle/>
          <a:p>
            <a:endParaRPr lang="en-US"/>
          </a:p>
        </p:txBody>
      </p:sp>
      <p:graphicFrame>
        <p:nvGraphicFramePr>
          <p:cNvPr id="1026" name="Object 3"/>
          <p:cNvGraphicFramePr>
            <a:graphicFrameLocks noChangeAspect="1"/>
          </p:cNvGraphicFramePr>
          <p:nvPr>
            <p:extLst/>
          </p:nvPr>
        </p:nvGraphicFramePr>
        <p:xfrm>
          <a:off x="1744034" y="1295400"/>
          <a:ext cx="8766654" cy="5477540"/>
        </p:xfrm>
        <a:graphic>
          <a:graphicData uri="http://schemas.openxmlformats.org/presentationml/2006/ole">
            <mc:AlternateContent xmlns:mc="http://schemas.openxmlformats.org/markup-compatibility/2006">
              <mc:Choice xmlns:v="urn:schemas-microsoft-com:vml" Requires="v">
                <p:oleObj spid="_x0000_s2058" name="Drawing" r:id="rId3" imgW="5819775" imgH="3571875" progId="">
                  <p:embed/>
                </p:oleObj>
              </mc:Choice>
              <mc:Fallback>
                <p:oleObj name="Drawing" r:id="rId3" imgW="5819775" imgH="357187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034" y="1295400"/>
                        <a:ext cx="8766654" cy="5477540"/>
                      </a:xfrm>
                      <a:prstGeom prst="rect">
                        <a:avLst/>
                      </a:prstGeom>
                      <a:solidFill>
                        <a:schemeClr val="accent1"/>
                      </a:solidFill>
                    </p:spPr>
                  </p:pic>
                </p:oleObj>
              </mc:Fallback>
            </mc:AlternateContent>
          </a:graphicData>
        </a:graphic>
      </p:graphicFrame>
      <p:sp>
        <p:nvSpPr>
          <p:cNvPr id="4" name="Rectangle 3"/>
          <p:cNvSpPr/>
          <p:nvPr/>
        </p:nvSpPr>
        <p:spPr>
          <a:xfrm>
            <a:off x="5890260" y="1371600"/>
            <a:ext cx="4572000" cy="4549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29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p:txBody>
          <a:bodyPr>
            <a:normAutofit/>
          </a:bodyPr>
          <a:lstStyle/>
          <a:p>
            <a:pPr algn="ctr"/>
            <a:r>
              <a:rPr lang="en-US" altLang="en-US" sz="2800"/>
              <a:t>Moving from Developing, to Testing, to Implementing a Change</a:t>
            </a:r>
          </a:p>
        </p:txBody>
      </p:sp>
      <p:sp>
        <p:nvSpPr>
          <p:cNvPr id="2" name="Subtitle 1"/>
          <p:cNvSpPr>
            <a:spLocks noGrp="1"/>
          </p:cNvSpPr>
          <p:nvPr>
            <p:ph type="subTitle" idx="1"/>
          </p:nvPr>
        </p:nvSpPr>
        <p:spPr/>
        <p:txBody>
          <a:bodyPr/>
          <a:lstStyle/>
          <a:p>
            <a:endParaRPr lang="en-US"/>
          </a:p>
        </p:txBody>
      </p:sp>
      <p:graphicFrame>
        <p:nvGraphicFramePr>
          <p:cNvPr id="1026" name="Object 3"/>
          <p:cNvGraphicFramePr>
            <a:graphicFrameLocks noChangeAspect="1"/>
          </p:cNvGraphicFramePr>
          <p:nvPr>
            <p:extLst/>
          </p:nvPr>
        </p:nvGraphicFramePr>
        <p:xfrm>
          <a:off x="1744034" y="1295400"/>
          <a:ext cx="8766654" cy="5477540"/>
        </p:xfrm>
        <a:graphic>
          <a:graphicData uri="http://schemas.openxmlformats.org/presentationml/2006/ole">
            <mc:AlternateContent xmlns:mc="http://schemas.openxmlformats.org/markup-compatibility/2006">
              <mc:Choice xmlns:v="urn:schemas-microsoft-com:vml" Requires="v">
                <p:oleObj spid="_x0000_s3082" name="Drawing" r:id="rId3" imgW="5819775" imgH="3571875" progId="">
                  <p:embed/>
                </p:oleObj>
              </mc:Choice>
              <mc:Fallback>
                <p:oleObj name="Drawing" r:id="rId3" imgW="5819775" imgH="357187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034" y="1295400"/>
                        <a:ext cx="8766654" cy="5477540"/>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143913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1140</Words>
  <Application>Microsoft Macintosh PowerPoint</Application>
  <PresentationFormat>Widescreen</PresentationFormat>
  <Paragraphs>201</Paragraphs>
  <Slides>23</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Calibri Light</vt:lpstr>
      <vt:lpstr>Garamond</vt:lpstr>
      <vt:lpstr>Gautami</vt:lpstr>
      <vt:lpstr>MS PGothic</vt:lpstr>
      <vt:lpstr>ＭＳ Ｐゴシック</vt:lpstr>
      <vt:lpstr>Times New Roman</vt:lpstr>
      <vt:lpstr>Verdana</vt:lpstr>
      <vt:lpstr>Office Theme</vt:lpstr>
      <vt:lpstr>Drawing</vt:lpstr>
      <vt:lpstr>Building Buy In</vt:lpstr>
      <vt:lpstr>The Pathway to a New System</vt:lpstr>
      <vt:lpstr>PowerPoint Presentation</vt:lpstr>
      <vt:lpstr>Why “Scale Up” Improvement</vt:lpstr>
      <vt:lpstr>Scale-up: Breaking the Learning Barriers</vt:lpstr>
      <vt:lpstr>Failed Tests…Now What? </vt:lpstr>
      <vt:lpstr>From Adapting to Adopting</vt:lpstr>
      <vt:lpstr>Moving from Developing, to Testing, to Implementing a Change</vt:lpstr>
      <vt:lpstr>Moving from Developing, to Testing, to Implementing a Change</vt:lpstr>
      <vt:lpstr>Adoption of Ideas</vt:lpstr>
      <vt:lpstr>PowerPoint Presentation</vt:lpstr>
      <vt:lpstr>PowerPoint Presentation</vt:lpstr>
      <vt:lpstr>PowerPoint Presentation</vt:lpstr>
      <vt:lpstr> “People don’t buy what you do, they buy why you do it.” -Simon Sinek</vt:lpstr>
      <vt:lpstr>Roger’s Attributes of the Change that Affect the Rate of Adoption</vt:lpstr>
      <vt:lpstr>Roger’s Attributes of the Change that Affect the Rate of Adoption</vt:lpstr>
      <vt:lpstr>PowerPoint Presentation</vt:lpstr>
      <vt:lpstr>One common question</vt:lpstr>
      <vt:lpstr>Building Perceived Value</vt:lpstr>
      <vt:lpstr>What might it look like</vt:lpstr>
      <vt:lpstr>PowerPoint Presentation</vt:lpstr>
      <vt:lpstr>To Sell Is Human by Daniel Pink  © 2012 Riverhead Books</vt:lpstr>
      <vt:lpstr>Questions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dc:creator>
  <cp:lastModifiedBy>Will Christensen</cp:lastModifiedBy>
  <cp:revision>9</cp:revision>
  <dcterms:created xsi:type="dcterms:W3CDTF">2016-10-28T10:14:27Z</dcterms:created>
  <dcterms:modified xsi:type="dcterms:W3CDTF">2018-01-18T20:50:13Z</dcterms:modified>
</cp:coreProperties>
</file>